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96" r:id="rId5"/>
    <p:sldId id="327" r:id="rId6"/>
    <p:sldId id="311" r:id="rId7"/>
    <p:sldId id="312" r:id="rId8"/>
    <p:sldId id="301" r:id="rId9"/>
    <p:sldId id="295" r:id="rId10"/>
    <p:sldId id="269" r:id="rId11"/>
    <p:sldId id="385" r:id="rId12"/>
    <p:sldId id="382" r:id="rId13"/>
    <p:sldId id="383" r:id="rId14"/>
    <p:sldId id="297" r:id="rId15"/>
    <p:sldId id="328" r:id="rId16"/>
    <p:sldId id="303" r:id="rId17"/>
    <p:sldId id="333" r:id="rId18"/>
    <p:sldId id="329" r:id="rId19"/>
    <p:sldId id="330" r:id="rId20"/>
    <p:sldId id="331" r:id="rId21"/>
    <p:sldId id="332" r:id="rId22"/>
    <p:sldId id="305" r:id="rId23"/>
    <p:sldId id="306" r:id="rId24"/>
    <p:sldId id="314" r:id="rId25"/>
    <p:sldId id="334" r:id="rId26"/>
    <p:sldId id="335" r:id="rId27"/>
    <p:sldId id="323" r:id="rId28"/>
    <p:sldId id="361" r:id="rId29"/>
    <p:sldId id="346" r:id="rId30"/>
    <p:sldId id="358" r:id="rId31"/>
    <p:sldId id="359" r:id="rId32"/>
    <p:sldId id="357" r:id="rId33"/>
    <p:sldId id="325" r:id="rId34"/>
    <p:sldId id="356" r:id="rId35"/>
    <p:sldId id="360" r:id="rId36"/>
    <p:sldId id="355" r:id="rId37"/>
    <p:sldId id="362" r:id="rId38"/>
    <p:sldId id="344" r:id="rId39"/>
    <p:sldId id="384" r:id="rId40"/>
    <p:sldId id="350" r:id="rId41"/>
    <p:sldId id="351" r:id="rId42"/>
    <p:sldId id="348" r:id="rId43"/>
    <p:sldId id="363" r:id="rId44"/>
    <p:sldId id="353" r:id="rId45"/>
    <p:sldId id="364" r:id="rId46"/>
    <p:sldId id="365" r:id="rId47"/>
    <p:sldId id="366" r:id="rId48"/>
    <p:sldId id="367" r:id="rId49"/>
    <p:sldId id="368" r:id="rId50"/>
    <p:sldId id="370" r:id="rId51"/>
    <p:sldId id="369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9" r:id="rId60"/>
    <p:sldId id="378" r:id="rId61"/>
    <p:sldId id="324" r:id="rId62"/>
    <p:sldId id="380" r:id="rId63"/>
    <p:sldId id="317" r:id="rId64"/>
    <p:sldId id="343" r:id="rId65"/>
    <p:sldId id="259" r:id="rId66"/>
    <p:sldId id="345" r:id="rId67"/>
    <p:sldId id="336" r:id="rId68"/>
    <p:sldId id="337" r:id="rId69"/>
    <p:sldId id="338" r:id="rId70"/>
    <p:sldId id="339" r:id="rId71"/>
    <p:sldId id="340" r:id="rId72"/>
    <p:sldId id="341" r:id="rId73"/>
    <p:sldId id="342" r:id="rId7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5022-6752-4EB6-AF26-F6A42EE6B881}" type="datetimeFigureOut">
              <a:rPr lang="de-DE" smtClean="0"/>
              <a:t>08.05.2015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DB09-5D4A-49AE-A925-D80113AA6C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92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0639-CD70-442F-AB76-CE9C14F8E810}" type="datetimeFigureOut">
              <a:rPr lang="de-DE" smtClean="0"/>
              <a:t>08.05.2015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2718-F0E6-4D13-B3EE-1699A7588C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14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4A4F5C-E1F0-400E-8408-D90A7F5E749E}" type="slidenum">
              <a:rPr lang="de-DE" smtClean="0"/>
              <a:pPr eaLnBrk="1" hangingPunct="1"/>
              <a:t>8</a:t>
            </a:fld>
            <a:endParaRPr lang="de-D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0263"/>
            <a:ext cx="5524500" cy="41433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38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B1CB3F-2E23-489B-BF68-A1D938EE825C}" type="slidenum">
              <a:rPr lang="de-DE" smtClean="0"/>
              <a:pPr eaLnBrk="1" hangingPunct="1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668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B1CB3F-2E23-489B-BF68-A1D938EE825C}" type="slidenum">
              <a:rPr lang="de-DE" smtClean="0"/>
              <a:pPr eaLnBrk="1" hangingPunct="1"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6684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5650" y="830263"/>
            <a:ext cx="5524500" cy="4143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B123-D3B9-4D2D-9411-7DF42102557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5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B1CB3F-2E23-489B-BF68-A1D938EE825C}" type="slidenum">
              <a:rPr lang="de-DE" smtClean="0"/>
              <a:pPr eaLnBrk="1" hangingPunct="1"/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6684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C368C9-A6BE-4F70-98B0-38DFC8F90FC9}" type="slidenum">
              <a:rPr lang="de-DE" smtClean="0"/>
              <a:pPr eaLnBrk="1" hangingPunct="1"/>
              <a:t>68</a:t>
            </a:fld>
            <a:endParaRPr lang="de-DE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0263"/>
            <a:ext cx="5524500" cy="41433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223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3D1-3824-4209-BA1B-1AF3E4B4F327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7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67A7-69A0-4205-B8CC-0A5326C2EC1F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6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A2F-6CE8-4118-A663-D74D93E016EA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90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2AEE-3A1C-4E27-8790-029D83BFC3D1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223A-A92F-4F22-975D-20C092E09436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89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349-C5B7-4FDE-AB76-EE1EB83E5412}" type="datetime1">
              <a:rPr lang="de-DE" smtClean="0"/>
              <a:t>08.05.2015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E440-B870-458D-B282-12E0177AAE45}" type="datetime1">
              <a:rPr lang="de-DE" smtClean="0"/>
              <a:t>08.05.2015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5AE-2B8A-4EE7-A766-6ADC04B63CCD}" type="datetime1">
              <a:rPr lang="de-DE" smtClean="0"/>
              <a:t>08.05.2015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4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AAEC-9381-40D5-831C-4025BADED16F}" type="datetime1">
              <a:rPr lang="de-DE" smtClean="0"/>
              <a:t>08.05.2015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8F6B-8A68-4B01-BB05-1AC30F8F31AC}" type="datetime1">
              <a:rPr lang="de-DE" smtClean="0"/>
              <a:t>08.05.2015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15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5428-172D-4144-8FE3-7829CD555241}" type="datetime1">
              <a:rPr lang="de-DE" smtClean="0"/>
              <a:t>08.05.2015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CC7C-86EF-4F58-B3EB-4B0FD62DB1C9}" type="datetime1">
              <a:rPr lang="de-DE" smtClean="0"/>
              <a:t>08.05.2015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BA83-1A4B-4001-AFD1-B874891AD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0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rpling.german.hu-berlin.de/ridges/download/pubs/annotationGuidelines_v4.1.pdf" TargetMode="External"/><Relationship Id="rId2" Type="http://schemas.openxmlformats.org/officeDocument/2006/relationships/hyperlink" Target="http://korpling.german.hu-berlin.de/ridges/documentation_v4.1_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orpling.german.hu-berlin.de/ridges/download/pubs/annotationGuidelines_v4.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rpling.german.hu-berlin.de/annis3" TargetMode="External"/><Relationship Id="rId2" Type="http://schemas.openxmlformats.org/officeDocument/2006/relationships/hyperlink" Target="http://annis-too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orpling.german.hu-berlin.de/annis3-snapsho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orpling.german.hu-berlin.de/annis3-snapsh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ANNIS Einführung</a:t>
            </a:r>
            <a:br>
              <a:rPr lang="de-DE" dirty="0" smtClean="0"/>
            </a:br>
            <a:r>
              <a:rPr lang="de-DE" dirty="0" smtClean="0"/>
              <a:t>RIDGES Herbology 4.1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Laura </a:t>
            </a:r>
            <a:r>
              <a:rPr lang="de-DE" dirty="0" smtClean="0"/>
              <a:t>Perlitz und Carolin </a:t>
            </a:r>
            <a:r>
              <a:rPr lang="de-DE" dirty="0" smtClean="0"/>
              <a:t>Odebrecht</a:t>
            </a:r>
          </a:p>
          <a:p>
            <a:r>
              <a:rPr lang="de-DE" dirty="0" smtClean="0"/>
              <a:t>Humboldt-Universität zu Berlin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1008112" cy="10081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996824" cy="9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reative Commons Lic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4" y="638132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3" name="Textfeld 2"/>
          <p:cNvSpPr txBox="1">
            <a:spLocks noChangeArrowheads="1"/>
          </p:cNvSpPr>
          <p:nvPr/>
        </p:nvSpPr>
        <p:spPr bwMode="auto">
          <a:xfrm>
            <a:off x="457200" y="4655141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0070C0"/>
                </a:solidFill>
              </a:rPr>
              <a:t> Token  Token Token Token Token Token ...</a:t>
            </a:r>
            <a:endParaRPr lang="de-DE" sz="1200" b="1" dirty="0">
              <a:solidFill>
                <a:srgbClr val="0070C0"/>
              </a:solidFill>
            </a:endParaRPr>
          </a:p>
          <a:p>
            <a:pPr eaLnBrk="1" hangingPunct="1"/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Token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F516-6122-4432-A06C-C71769CEAADF}" type="slidenum">
              <a:rPr lang="de-DE" smtClean="0"/>
              <a:t>10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400" dirty="0"/>
              <a:t>Als Token bezeichnet man häufig die </a:t>
            </a:r>
            <a:r>
              <a:rPr lang="de-DE" sz="2400" dirty="0">
                <a:solidFill>
                  <a:srgbClr val="FF0000"/>
                </a:solidFill>
              </a:rPr>
              <a:t>kleinste (technische) Einheit </a:t>
            </a:r>
            <a:r>
              <a:rPr lang="de-DE" sz="2400" dirty="0"/>
              <a:t>in einem Korpus! 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400" dirty="0"/>
              <a:t>Ein Token entspricht oft (aber nicht immer) einem </a:t>
            </a:r>
            <a:r>
              <a:rPr lang="de-DE" sz="2400" dirty="0">
                <a:solidFill>
                  <a:srgbClr val="FF0000"/>
                </a:solidFill>
              </a:rPr>
              <a:t>orthographischen Wort </a:t>
            </a:r>
            <a:r>
              <a:rPr lang="de-DE" sz="2400" dirty="0"/>
              <a:t>oder</a:t>
            </a:r>
            <a:r>
              <a:rPr lang="de-DE" sz="2400" dirty="0">
                <a:solidFill>
                  <a:srgbClr val="FF0000"/>
                </a:solidFill>
              </a:rPr>
              <a:t> Satzzeichen</a:t>
            </a:r>
            <a:r>
              <a:rPr lang="de-DE" sz="2400" dirty="0"/>
              <a:t>!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400" dirty="0"/>
              <a:t>Nach diesen Einheiten kann man in ANNIS </a:t>
            </a:r>
            <a:r>
              <a:rPr lang="de-DE" sz="2400" dirty="0">
                <a:solidFill>
                  <a:srgbClr val="FF0000"/>
                </a:solidFill>
              </a:rPr>
              <a:t>suchen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8" y="5039898"/>
            <a:ext cx="7995020" cy="1053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184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4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e-DE" sz="44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	</a:t>
            </a:r>
            <a:r>
              <a:rPr lang="de-DE" sz="4400" dirty="0" err="1" smtClean="0"/>
              <a:t>dipl</a:t>
            </a:r>
            <a:r>
              <a:rPr lang="de-DE" sz="4400" dirty="0" smtClean="0"/>
              <a:t>= /kraut/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15393" name="Textfeld 2"/>
          <p:cNvSpPr txBox="1">
            <a:spLocks noChangeArrowheads="1"/>
          </p:cNvSpPr>
          <p:nvPr/>
        </p:nvSpPr>
        <p:spPr bwMode="auto">
          <a:xfrm>
            <a:off x="827584" y="3861297"/>
            <a:ext cx="2304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70C0"/>
                </a:solidFill>
              </a:rPr>
              <a:t>Variable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1600" b="1" dirty="0" smtClean="0">
                <a:solidFill>
                  <a:srgbClr val="0070C0"/>
                </a:solidFill>
              </a:rPr>
              <a:t>(Layer, Tier, Ebene ...) 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5394" name="Textfeld 10"/>
          <p:cNvSpPr txBox="1">
            <a:spLocks noChangeArrowheads="1"/>
          </p:cNvSpPr>
          <p:nvPr/>
        </p:nvSpPr>
        <p:spPr bwMode="auto">
          <a:xfrm>
            <a:off x="3131840" y="3861048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70C0"/>
                </a:solidFill>
              </a:rPr>
              <a:t>Wert</a:t>
            </a:r>
          </a:p>
          <a:p>
            <a:pPr eaLnBrk="1" hangingPunct="1"/>
            <a:r>
              <a:rPr lang="de-DE" sz="1600" b="1" dirty="0" smtClean="0">
                <a:solidFill>
                  <a:srgbClr val="0070C0"/>
                </a:solidFill>
              </a:rPr>
              <a:t>(Wort, Lemma, Satz, Wortart ...)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292080" y="4692045"/>
            <a:ext cx="0" cy="3203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763713" y="3285034"/>
            <a:ext cx="0" cy="5756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347864" y="3284984"/>
            <a:ext cx="1" cy="5757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004048" y="1436583"/>
            <a:ext cx="396044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Voraussetzung ist das </a:t>
            </a:r>
            <a:r>
              <a:rPr lang="de-DE" sz="2000" dirty="0" smtClean="0">
                <a:solidFill>
                  <a:srgbClr val="FF0000"/>
                </a:solidFill>
              </a:rPr>
              <a:t>Vorhandensein einer Ebene namens „</a:t>
            </a:r>
            <a:r>
              <a:rPr lang="de-DE" sz="2000" dirty="0" err="1" smtClean="0">
                <a:solidFill>
                  <a:srgbClr val="FF0000"/>
                </a:solidFill>
              </a:rPr>
              <a:t>dipl</a:t>
            </a:r>
            <a:r>
              <a:rPr lang="de-DE" sz="2000" dirty="0" smtClean="0">
                <a:solidFill>
                  <a:srgbClr val="FF0000"/>
                </a:solidFill>
              </a:rPr>
              <a:t>“.</a:t>
            </a:r>
            <a:r>
              <a:rPr lang="de-DE" sz="2000" dirty="0" smtClean="0"/>
              <a:t> (Metadaten!)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Erwartetes Ergebnis ist es, </a:t>
            </a:r>
            <a:r>
              <a:rPr lang="de-DE" sz="2000" dirty="0">
                <a:solidFill>
                  <a:srgbClr val="FF0000"/>
                </a:solidFill>
              </a:rPr>
              <a:t>exakt alle Vorkommen</a:t>
            </a:r>
            <a:r>
              <a:rPr lang="de-DE" sz="2000" dirty="0"/>
              <a:t> dieser </a:t>
            </a:r>
            <a:r>
              <a:rPr lang="de-DE" sz="2000" dirty="0" smtClean="0"/>
              <a:t>Zeichenkette in „</a:t>
            </a:r>
            <a:r>
              <a:rPr lang="de-DE" sz="2000" dirty="0" err="1" smtClean="0"/>
              <a:t>dipl</a:t>
            </a:r>
            <a:r>
              <a:rPr lang="de-DE" sz="2000" dirty="0" smtClean="0"/>
              <a:t>“ </a:t>
            </a:r>
            <a:r>
              <a:rPr lang="de-DE" sz="2000" dirty="0"/>
              <a:t>im </a:t>
            </a:r>
            <a:r>
              <a:rPr lang="de-DE" sz="2000" dirty="0" smtClean="0"/>
              <a:t>ausgewählten Korpus zu finden.</a:t>
            </a:r>
            <a:endParaRPr lang="de-DE" sz="2000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Prinzip I: Variable-Wert-Paar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F516-6122-4432-A06C-C71769CEAADF}" type="slidenum">
              <a:rPr lang="de-DE" smtClean="0"/>
              <a:t>11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323528" y="4221088"/>
            <a:ext cx="576064" cy="824452"/>
            <a:chOff x="323528" y="4221088"/>
            <a:chExt cx="576064" cy="824452"/>
          </a:xfrm>
        </p:grpSpPr>
        <p:cxnSp>
          <p:nvCxnSpPr>
            <p:cNvPr id="14" name="Gerade Verbindung mit Pfeil 13"/>
            <p:cNvCxnSpPr/>
            <p:nvPr/>
          </p:nvCxnSpPr>
          <p:spPr>
            <a:xfrm>
              <a:off x="324024" y="4221088"/>
              <a:ext cx="57556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323528" y="4221088"/>
              <a:ext cx="0" cy="82445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8" y="5039898"/>
            <a:ext cx="7995020" cy="1053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 bwMode="auto">
          <a:xfrm>
            <a:off x="678478" y="1484784"/>
            <a:ext cx="3374207" cy="4678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 </a:t>
            </a:r>
            <a:br>
              <a:rPr lang="de-DE" dirty="0" smtClean="0"/>
            </a:br>
            <a:r>
              <a:rPr lang="de-DE" dirty="0" smtClean="0"/>
              <a:t>Suchanfrage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2627784" y="3764939"/>
            <a:ext cx="1584178" cy="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21"/>
          <p:cNvSpPr txBox="1">
            <a:spLocks noChangeArrowheads="1"/>
          </p:cNvSpPr>
          <p:nvPr/>
        </p:nvSpPr>
        <p:spPr bwMode="auto">
          <a:xfrm>
            <a:off x="4182544" y="3430741"/>
            <a:ext cx="413387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Zeigt an, ob eine Suchanfrage valide ist (bevor man die Anfrage abschickt)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>
            <a:stCxn id="10" idx="1"/>
          </p:cNvCxnSpPr>
          <p:nvPr/>
        </p:nvCxnSpPr>
        <p:spPr>
          <a:xfrm flipH="1">
            <a:off x="2339753" y="1876182"/>
            <a:ext cx="19087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21"/>
          <p:cNvSpPr txBox="1">
            <a:spLocks noChangeArrowheads="1"/>
          </p:cNvSpPr>
          <p:nvPr/>
        </p:nvSpPr>
        <p:spPr bwMode="auto">
          <a:xfrm>
            <a:off x="4248483" y="1691516"/>
            <a:ext cx="406793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Anfragesprache AQL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12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3294117" y="5203418"/>
            <a:ext cx="9178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21"/>
          <p:cNvSpPr txBox="1">
            <a:spLocks noChangeArrowheads="1"/>
          </p:cNvSpPr>
          <p:nvPr/>
        </p:nvSpPr>
        <p:spPr bwMode="auto">
          <a:xfrm>
            <a:off x="4182544" y="4869160"/>
            <a:ext cx="413387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Für jede Anfrage muss mindestens ein Korpus ausgewählt sein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>
            <a:stCxn id="19" idx="1"/>
          </p:cNvCxnSpPr>
          <p:nvPr/>
        </p:nvCxnSpPr>
        <p:spPr>
          <a:xfrm flipH="1">
            <a:off x="3923928" y="2668270"/>
            <a:ext cx="3245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21"/>
          <p:cNvSpPr txBox="1">
            <a:spLocks noChangeArrowheads="1"/>
          </p:cNvSpPr>
          <p:nvPr/>
        </p:nvSpPr>
        <p:spPr bwMode="auto">
          <a:xfrm>
            <a:off x="4248482" y="2483604"/>
            <a:ext cx="406793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Beispielanfragen für RIDGES-Korpus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0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Fehler in der Suchanfrage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13</a:t>
            </a:fld>
            <a:endParaRPr lang="de-D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2"/>
          <a:stretch/>
        </p:blipFill>
        <p:spPr bwMode="auto">
          <a:xfrm>
            <a:off x="687506" y="1628800"/>
            <a:ext cx="3524454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stCxn id="8" idx="1"/>
          </p:cNvCxnSpPr>
          <p:nvPr/>
        </p:nvCxnSpPr>
        <p:spPr>
          <a:xfrm flipH="1">
            <a:off x="2339753" y="2029490"/>
            <a:ext cx="19087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4248483" y="1844824"/>
            <a:ext cx="406793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Anfragesprache AQL mit Fehler!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10" idx="1"/>
          </p:cNvCxnSpPr>
          <p:nvPr/>
        </p:nvCxnSpPr>
        <p:spPr>
          <a:xfrm flipH="1">
            <a:off x="2449733" y="4036422"/>
            <a:ext cx="17987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21"/>
          <p:cNvSpPr txBox="1">
            <a:spLocks noChangeArrowheads="1"/>
          </p:cNvSpPr>
          <p:nvPr/>
        </p:nvSpPr>
        <p:spPr bwMode="auto">
          <a:xfrm>
            <a:off x="4248482" y="3851756"/>
            <a:ext cx="406793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Feedback zum Fehler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6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Variable-Wert-Paar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dipl</a:t>
            </a:r>
            <a:r>
              <a:rPr lang="de-DE" dirty="0"/>
              <a:t>= /kraut</a:t>
            </a:r>
            <a:r>
              <a:rPr lang="de-DE" dirty="0" smtClean="0"/>
              <a:t>/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b="1658"/>
          <a:stretch/>
        </p:blipFill>
        <p:spPr bwMode="auto">
          <a:xfrm>
            <a:off x="827584" y="1628800"/>
            <a:ext cx="7500234" cy="4486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/>
          </a:p>
          <a:p>
            <a:pPr marL="0" indent="0" algn="ctr">
              <a:buNone/>
            </a:pPr>
            <a:r>
              <a:rPr lang="de-DE" sz="4400" dirty="0" smtClean="0"/>
              <a:t>Interface</a:t>
            </a:r>
          </a:p>
          <a:p>
            <a:pPr marL="0" indent="0" algn="ctr">
              <a:buNone/>
            </a:pPr>
            <a:r>
              <a:rPr lang="de-DE" dirty="0" smtClean="0"/>
              <a:t>Treffer, Visualisierung, Metadaten, Suchverlauf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75770" cy="474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5004048" y="2803630"/>
            <a:ext cx="1511371" cy="121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Treffer</a:t>
            </a:r>
            <a:endParaRPr lang="de-DE" dirty="0"/>
          </a:p>
        </p:txBody>
      </p:sp>
      <p:sp>
        <p:nvSpPr>
          <p:cNvPr id="6" name="Textfeld 21"/>
          <p:cNvSpPr txBox="1">
            <a:spLocks noChangeArrowheads="1"/>
          </p:cNvSpPr>
          <p:nvPr/>
        </p:nvSpPr>
        <p:spPr bwMode="auto">
          <a:xfrm>
            <a:off x="6515418" y="2480465"/>
            <a:ext cx="187300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Key </a:t>
            </a:r>
            <a:r>
              <a:rPr lang="de-DE" dirty="0" err="1" smtClean="0">
                <a:solidFill>
                  <a:srgbClr val="FF0000"/>
                </a:solidFill>
              </a:rPr>
              <a:t>word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Context</a:t>
            </a:r>
            <a:r>
              <a:rPr lang="de-DE" dirty="0" smtClean="0">
                <a:solidFill>
                  <a:srgbClr val="FF0000"/>
                </a:solidFill>
              </a:rPr>
              <a:t> (KWIC)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7593806" y="3687031"/>
            <a:ext cx="0" cy="483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25896" y="2603576"/>
            <a:ext cx="385958" cy="825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9F1-A7CB-4A80-84B7-95CFCFC0AFB6}" type="slidenum">
              <a:rPr lang="de-DE" smtClean="0"/>
              <a:t>16</a:t>
            </a:fld>
            <a:endParaRPr lang="de-DE"/>
          </a:p>
        </p:txBody>
      </p:sp>
      <p:sp>
        <p:nvSpPr>
          <p:cNvPr id="24" name="Textfeld 21"/>
          <p:cNvSpPr txBox="1">
            <a:spLocks noChangeArrowheads="1"/>
          </p:cNvSpPr>
          <p:nvPr/>
        </p:nvSpPr>
        <p:spPr bwMode="auto">
          <a:xfrm>
            <a:off x="73213" y="2403521"/>
            <a:ext cx="169047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Trefferanzahl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7575273" y="4017258"/>
            <a:ext cx="1173191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Kontext festlegen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H="1" flipV="1">
            <a:off x="4104347" y="4410865"/>
            <a:ext cx="755687" cy="60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1"/>
          <p:cNvSpPr txBox="1">
            <a:spLocks noChangeArrowheads="1"/>
          </p:cNvSpPr>
          <p:nvPr/>
        </p:nvSpPr>
        <p:spPr bwMode="auto">
          <a:xfrm>
            <a:off x="4860032" y="4078813"/>
            <a:ext cx="187300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Gruppierung der Annotationen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5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6802"/>
            <a:ext cx="7963778" cy="481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6156176" y="2492896"/>
            <a:ext cx="519739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Visualisierung</a:t>
            </a:r>
            <a:endParaRPr lang="de-DE" dirty="0"/>
          </a:p>
        </p:txBody>
      </p:sp>
      <p:sp>
        <p:nvSpPr>
          <p:cNvPr id="6" name="Textfeld 21"/>
          <p:cNvSpPr txBox="1">
            <a:spLocks noChangeArrowheads="1"/>
          </p:cNvSpPr>
          <p:nvPr/>
        </p:nvSpPr>
        <p:spPr bwMode="auto">
          <a:xfrm>
            <a:off x="6675914" y="2267580"/>
            <a:ext cx="93650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Partitur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148064" y="4170593"/>
            <a:ext cx="0" cy="483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25896" y="2603576"/>
            <a:ext cx="385958" cy="825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9F1-A7CB-4A80-84B7-95CFCFC0AFB6}" type="slidenum">
              <a:rPr lang="de-DE" smtClean="0"/>
              <a:t>17</a:t>
            </a:fld>
            <a:endParaRPr lang="de-DE"/>
          </a:p>
        </p:txBody>
      </p:sp>
      <p:sp>
        <p:nvSpPr>
          <p:cNvPr id="24" name="Textfeld 21"/>
          <p:cNvSpPr txBox="1">
            <a:spLocks noChangeArrowheads="1"/>
          </p:cNvSpPr>
          <p:nvPr/>
        </p:nvSpPr>
        <p:spPr bwMode="auto">
          <a:xfrm>
            <a:off x="73213" y="2403521"/>
            <a:ext cx="1690475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</a:t>
            </a:r>
          </a:p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Trefferanzahl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4644008" y="4471522"/>
            <a:ext cx="216024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Werte</a:t>
            </a:r>
          </a:p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(Annotationswerte)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V="1">
            <a:off x="3203848" y="4170593"/>
            <a:ext cx="0" cy="338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1"/>
          <p:cNvSpPr txBox="1">
            <a:spLocks noChangeArrowheads="1"/>
          </p:cNvSpPr>
          <p:nvPr/>
        </p:nvSpPr>
        <p:spPr bwMode="auto">
          <a:xfrm>
            <a:off x="1907704" y="4471522"/>
            <a:ext cx="244827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Variablen</a:t>
            </a:r>
          </a:p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(Annotationsebenen)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711854" y="1958680"/>
            <a:ext cx="285664" cy="444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75770" cy="474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3491880" y="2471884"/>
            <a:ext cx="216025" cy="453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Metadaten</a:t>
            </a:r>
            <a:endParaRPr lang="de-DE" dirty="0"/>
          </a:p>
        </p:txBody>
      </p:sp>
      <p:sp>
        <p:nvSpPr>
          <p:cNvPr id="6" name="Textfeld 21"/>
          <p:cNvSpPr txBox="1">
            <a:spLocks noChangeArrowheads="1"/>
          </p:cNvSpPr>
          <p:nvPr/>
        </p:nvSpPr>
        <p:spPr bwMode="auto">
          <a:xfrm>
            <a:off x="3707905" y="2698414"/>
            <a:ext cx="26642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Dokumentmetadaten + Name des Dokumentes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2195736" y="4078813"/>
            <a:ext cx="288032" cy="718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9F1-A7CB-4A80-84B7-95CFCFC0AFB6}" type="slidenum">
              <a:rPr lang="de-DE" smtClean="0"/>
              <a:t>18</a:t>
            </a:fld>
            <a:endParaRPr lang="de-DE"/>
          </a:p>
        </p:txBody>
      </p:sp>
      <p:sp>
        <p:nvSpPr>
          <p:cNvPr id="24" name="Textfeld 21"/>
          <p:cNvSpPr txBox="1">
            <a:spLocks noChangeArrowheads="1"/>
          </p:cNvSpPr>
          <p:nvPr/>
        </p:nvSpPr>
        <p:spPr bwMode="auto">
          <a:xfrm>
            <a:off x="827584" y="3709481"/>
            <a:ext cx="205051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Korpusmetadaten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2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Korpusmetadaten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729D-69BD-43AF-977A-DE119A335D1E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4" y="1458374"/>
            <a:ext cx="8087434" cy="477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2483768" y="4006805"/>
            <a:ext cx="0" cy="718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21"/>
          <p:cNvSpPr txBox="1">
            <a:spLocks noChangeArrowheads="1"/>
          </p:cNvSpPr>
          <p:nvPr/>
        </p:nvSpPr>
        <p:spPr bwMode="auto">
          <a:xfrm>
            <a:off x="1081325" y="3635732"/>
            <a:ext cx="205051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Korpusmetadaten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550507" y="2143889"/>
            <a:ext cx="0" cy="718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4932040" y="1556792"/>
            <a:ext cx="331236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Lister aller Annotationsebenen (Variablen) des </a:t>
            </a:r>
            <a:r>
              <a:rPr lang="de-DE" dirty="0">
                <a:solidFill>
                  <a:srgbClr val="FF0000"/>
                </a:solidFill>
              </a:rPr>
              <a:t>K</a:t>
            </a:r>
            <a:r>
              <a:rPr lang="de-DE" dirty="0" smtClean="0">
                <a:solidFill>
                  <a:srgbClr val="FF0000"/>
                </a:solidFill>
              </a:rPr>
              <a:t>orpus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644008" y="4797152"/>
            <a:ext cx="0" cy="7218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3059832" y="5363924"/>
            <a:ext cx="252028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Allgemeine Information über das Korpus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8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Korpus </a:t>
            </a:r>
            <a:br>
              <a:rPr lang="de-DE" dirty="0" smtClean="0"/>
            </a:br>
            <a:r>
              <a:rPr lang="de-DE" dirty="0" smtClean="0"/>
              <a:t>RIDGES Herbology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Wiederholung</a:t>
            </a:r>
          </a:p>
          <a:p>
            <a:pPr lvl="1"/>
            <a:r>
              <a:rPr lang="de-DE" dirty="0" smtClean="0"/>
              <a:t>Kräuterkundekorpus</a:t>
            </a:r>
          </a:p>
          <a:p>
            <a:pPr lvl="2"/>
            <a:r>
              <a:rPr lang="de-DE" dirty="0" smtClean="0"/>
              <a:t>15.-19. Jahrhundert</a:t>
            </a:r>
          </a:p>
          <a:p>
            <a:pPr lvl="2"/>
            <a:r>
              <a:rPr lang="de-DE" dirty="0" smtClean="0"/>
              <a:t>verschiedene Dialekte aus dem deutschsprachigen Raum</a:t>
            </a:r>
          </a:p>
          <a:p>
            <a:pPr lvl="2"/>
            <a:r>
              <a:rPr lang="de-DE" dirty="0" smtClean="0"/>
              <a:t>Arbeit von drei Seminaren aus B.A. und M.A. von ca. 50 Studenten</a:t>
            </a:r>
          </a:p>
          <a:p>
            <a:pPr lvl="1"/>
            <a:r>
              <a:rPr lang="de-DE" dirty="0" smtClean="0"/>
              <a:t>Projekthomepage</a:t>
            </a:r>
            <a:endParaRPr lang="de-DE" dirty="0" smtClean="0">
              <a:hlinkClick r:id="rId2"/>
            </a:endParaRPr>
          </a:p>
          <a:p>
            <a:pPr lvl="2"/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korpling.german.hu-berlin.de/ridges/documentation_v4.1_en.html</a:t>
            </a:r>
            <a:endParaRPr lang="de-DE" dirty="0" smtClean="0"/>
          </a:p>
          <a:p>
            <a:pPr lvl="1"/>
            <a:r>
              <a:rPr lang="de-DE" dirty="0" smtClean="0"/>
              <a:t>Annotationsrichtlinie</a:t>
            </a:r>
            <a:endParaRPr lang="de-DE" dirty="0"/>
          </a:p>
          <a:p>
            <a:pPr lvl="2"/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korpling.german.hu-berlin.de/ridges/download/pubs/annotationGuidelines_v4.1.pdf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96824" cy="9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4750"/>
            <a:ext cx="7747818" cy="466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 </a:t>
            </a:r>
            <a:br>
              <a:rPr lang="de-DE" dirty="0" smtClean="0"/>
            </a:br>
            <a:r>
              <a:rPr lang="de-DE" dirty="0" smtClean="0"/>
              <a:t>Korpusmetadaten II</a:t>
            </a:r>
            <a:endParaRPr lang="de-DE" dirty="0"/>
          </a:p>
        </p:txBody>
      </p:sp>
      <p:sp>
        <p:nvSpPr>
          <p:cNvPr id="5" name="Textfeld 21"/>
          <p:cNvSpPr txBox="1">
            <a:spLocks noChangeArrowheads="1"/>
          </p:cNvSpPr>
          <p:nvPr/>
        </p:nvSpPr>
        <p:spPr bwMode="auto">
          <a:xfrm>
            <a:off x="3563888" y="5085184"/>
            <a:ext cx="486749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Klick auf eine Annotationsebene</a:t>
            </a:r>
          </a:p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-&gt; wird automatisch in das Suchfeld eingefügt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1547665" y="2060848"/>
            <a:ext cx="4176463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9F1-A7CB-4A80-84B7-95CFCFC0AFB6}" type="slidenum">
              <a:rPr lang="de-DE" smtClean="0"/>
              <a:t>20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7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Dokumentmetadaten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21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2" y="1439128"/>
            <a:ext cx="8253264" cy="494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4678299" y="4797152"/>
            <a:ext cx="0" cy="7218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3418159" y="5353591"/>
            <a:ext cx="252028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Information über ein Dokument (Text) wie Autor, Jahr, Titel.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10" idx="1"/>
          </p:cNvCxnSpPr>
          <p:nvPr/>
        </p:nvCxnSpPr>
        <p:spPr>
          <a:xfrm flipH="1">
            <a:off x="3275857" y="1957482"/>
            <a:ext cx="2811622" cy="257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21"/>
          <p:cNvSpPr txBox="1">
            <a:spLocks noChangeArrowheads="1"/>
          </p:cNvSpPr>
          <p:nvPr/>
        </p:nvSpPr>
        <p:spPr bwMode="auto">
          <a:xfrm>
            <a:off x="6087479" y="1772816"/>
            <a:ext cx="252028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Dokumentmetadaten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" y="1628800"/>
            <a:ext cx="4207226" cy="4519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</a:t>
            </a:r>
            <a:br>
              <a:rPr lang="en-US" dirty="0" smtClean="0"/>
            </a:br>
            <a:r>
              <a:rPr lang="en-US" dirty="0" err="1" smtClean="0"/>
              <a:t>Suchverlauf</a:t>
            </a:r>
            <a:r>
              <a:rPr lang="en-US" dirty="0" smtClean="0"/>
              <a:t> der </a:t>
            </a:r>
            <a:r>
              <a:rPr lang="de-DE" dirty="0" smtClean="0"/>
              <a:t>Anfragen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729D-69BD-43AF-977A-DE119A335D1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4292238" y="2987660"/>
            <a:ext cx="1575906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Suchverlauf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2987824" y="3191519"/>
            <a:ext cx="1298284" cy="525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3347864" y="4221088"/>
            <a:ext cx="13653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1"/>
          <p:cNvSpPr txBox="1">
            <a:spLocks noChangeArrowheads="1"/>
          </p:cNvSpPr>
          <p:nvPr/>
        </p:nvSpPr>
        <p:spPr bwMode="auto">
          <a:xfrm>
            <a:off x="4716016" y="3614342"/>
            <a:ext cx="2376264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FF0000"/>
                </a:solidFill>
              </a:rPr>
              <a:t>Liste aller </a:t>
            </a:r>
            <a:r>
              <a:rPr lang="de-DE" dirty="0" smtClean="0">
                <a:solidFill>
                  <a:srgbClr val="FF0000"/>
                </a:solidFill>
              </a:rPr>
              <a:t>Anfragen </a:t>
            </a:r>
            <a:r>
              <a:rPr lang="de-DE" dirty="0">
                <a:solidFill>
                  <a:srgbClr val="FF0000"/>
                </a:solidFill>
              </a:rPr>
              <a:t>einer Sitzung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467544" y="1628800"/>
            <a:ext cx="3078342" cy="4605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Anfrage Optionen</a:t>
            </a:r>
            <a:endParaRPr lang="de-DE" dirty="0"/>
          </a:p>
        </p:txBody>
      </p:sp>
      <p:cxnSp>
        <p:nvCxnSpPr>
          <p:cNvPr id="6" name="Gerade Verbindung mit Pfeil 5"/>
          <p:cNvCxnSpPr>
            <a:stCxn id="5" idx="1"/>
          </p:cNvCxnSpPr>
          <p:nvPr/>
        </p:nvCxnSpPr>
        <p:spPr>
          <a:xfrm flipH="1">
            <a:off x="2555776" y="4690011"/>
            <a:ext cx="2257362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9F1-A7CB-4A80-84B7-95CFCFC0AFB6}" type="slidenum">
              <a:rPr lang="de-DE" smtClean="0"/>
              <a:t>23</a:t>
            </a:fld>
            <a:endParaRPr lang="de-DE"/>
          </a:p>
        </p:txBody>
      </p:sp>
      <p:sp>
        <p:nvSpPr>
          <p:cNvPr id="5" name="Textfeld 21"/>
          <p:cNvSpPr txBox="1">
            <a:spLocks noChangeArrowheads="1"/>
          </p:cNvSpPr>
          <p:nvPr/>
        </p:nvSpPr>
        <p:spPr bwMode="auto">
          <a:xfrm>
            <a:off x="4813138" y="4366845"/>
            <a:ext cx="242315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Größe des Kontexts festlegen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771800" y="5445224"/>
            <a:ext cx="201622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4788024" y="5172844"/>
            <a:ext cx="3456384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Welche Transkriptionsebene soll in der Trefferliste angezeigt werden?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Prinzip I: Variable-Wert-Paar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AQL</a:t>
            </a:r>
          </a:p>
          <a:p>
            <a:pPr lvl="1"/>
            <a:r>
              <a:rPr lang="de-DE" dirty="0" smtClean="0"/>
              <a:t>Namen der Annotationsebene </a:t>
            </a:r>
            <a:r>
              <a:rPr lang="de-DE" dirty="0" smtClean="0">
                <a:sym typeface="Wingdings" panose="05000000000000000000" pitchFamily="2" charset="2"/>
              </a:rPr>
              <a:t>Variable	</a:t>
            </a:r>
            <a:r>
              <a:rPr lang="de-DE" dirty="0" err="1" smtClean="0">
                <a:sym typeface="Wingdings" panose="05000000000000000000" pitchFamily="2" charset="2"/>
              </a:rPr>
              <a:t>dipl</a:t>
            </a:r>
            <a:r>
              <a:rPr lang="de-DE" dirty="0" smtClean="0">
                <a:sym typeface="Wingdings" panose="05000000000000000000" pitchFamily="2" charset="2"/>
              </a:rPr>
              <a:t>  =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annotierte Kategorien 	    Wert	/kraut/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Wissen, welche Annotationen vorhanden sind</a:t>
            </a:r>
          </a:p>
          <a:p>
            <a:pPr lvl="1"/>
            <a:r>
              <a:rPr lang="de-DE" dirty="0" smtClean="0"/>
              <a:t>Korpusmetadaten</a:t>
            </a:r>
          </a:p>
          <a:p>
            <a:pPr lvl="1"/>
            <a:r>
              <a:rPr lang="de-DE" dirty="0" smtClean="0"/>
              <a:t>Annotationsrichtlinien des Korpus (für RIDGES vorhanden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korpling.german.hu-berlin.de/ridges/download/pubs/annotationGuidelines_v4.1.pdf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876256" y="1988840"/>
            <a:ext cx="108012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6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184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4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e-DE" sz="44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	</a:t>
            </a:r>
            <a:r>
              <a:rPr lang="de-DE" sz="4400" dirty="0" err="1" smtClean="0"/>
              <a:t>dipl</a:t>
            </a:r>
            <a:r>
              <a:rPr lang="de-DE" sz="4400" dirty="0" smtClean="0"/>
              <a:t>= /kraut/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15393" name="Textfeld 2"/>
          <p:cNvSpPr txBox="1">
            <a:spLocks noChangeArrowheads="1"/>
          </p:cNvSpPr>
          <p:nvPr/>
        </p:nvSpPr>
        <p:spPr bwMode="auto">
          <a:xfrm>
            <a:off x="827584" y="3861297"/>
            <a:ext cx="2304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70C0"/>
                </a:solidFill>
              </a:rPr>
              <a:t>Variable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1600" b="1" dirty="0" smtClean="0">
                <a:solidFill>
                  <a:srgbClr val="0070C0"/>
                </a:solidFill>
              </a:rPr>
              <a:t>(Layer, Tier, Ebene ...) 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5394" name="Textfeld 10"/>
          <p:cNvSpPr txBox="1">
            <a:spLocks noChangeArrowheads="1"/>
          </p:cNvSpPr>
          <p:nvPr/>
        </p:nvSpPr>
        <p:spPr bwMode="auto">
          <a:xfrm>
            <a:off x="3131840" y="3861048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70C0"/>
                </a:solidFill>
              </a:rPr>
              <a:t>Wert</a:t>
            </a:r>
          </a:p>
          <a:p>
            <a:pPr eaLnBrk="1" hangingPunct="1"/>
            <a:r>
              <a:rPr lang="de-DE" sz="1600" b="1" dirty="0" smtClean="0">
                <a:solidFill>
                  <a:srgbClr val="0070C0"/>
                </a:solidFill>
              </a:rPr>
              <a:t>(Wort, Lemma, Satz, Wortart ...)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292080" y="4692045"/>
            <a:ext cx="0" cy="3203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763713" y="3285034"/>
            <a:ext cx="0" cy="5756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347864" y="3284984"/>
            <a:ext cx="1" cy="5757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51520" y="4221088"/>
            <a:ext cx="0" cy="721171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51520" y="4221088"/>
            <a:ext cx="575568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220072" y="1436583"/>
            <a:ext cx="374441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Voraussetzung ist das </a:t>
            </a:r>
            <a:r>
              <a:rPr lang="de-DE" sz="2000" dirty="0" smtClean="0">
                <a:solidFill>
                  <a:srgbClr val="FF0000"/>
                </a:solidFill>
              </a:rPr>
              <a:t>Vorhandensein einer Ebene namens „</a:t>
            </a:r>
            <a:r>
              <a:rPr lang="de-DE" sz="2000" dirty="0" err="1" smtClean="0">
                <a:solidFill>
                  <a:srgbClr val="FF0000"/>
                </a:solidFill>
              </a:rPr>
              <a:t>dipl</a:t>
            </a:r>
            <a:r>
              <a:rPr lang="de-DE" sz="2000" dirty="0" smtClean="0">
                <a:solidFill>
                  <a:srgbClr val="FF0000"/>
                </a:solidFill>
              </a:rPr>
              <a:t>“.</a:t>
            </a:r>
            <a:r>
              <a:rPr lang="de-DE" sz="2000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Erwartetes Ergebnis ist </a:t>
            </a:r>
            <a:r>
              <a:rPr lang="de-DE" sz="2000" dirty="0">
                <a:solidFill>
                  <a:srgbClr val="FF0000"/>
                </a:solidFill>
              </a:rPr>
              <a:t>exakt alle Vorkommen</a:t>
            </a:r>
            <a:r>
              <a:rPr lang="de-DE" sz="2000" dirty="0"/>
              <a:t> dieser </a:t>
            </a:r>
            <a:r>
              <a:rPr lang="de-DE" sz="2000" dirty="0" smtClean="0"/>
              <a:t>Zeichenkette in „</a:t>
            </a:r>
            <a:r>
              <a:rPr lang="de-DE" sz="2000" dirty="0" err="1" smtClean="0"/>
              <a:t>dipl</a:t>
            </a:r>
            <a:r>
              <a:rPr lang="de-DE" sz="2000" dirty="0" smtClean="0"/>
              <a:t>“ </a:t>
            </a:r>
            <a:r>
              <a:rPr lang="de-DE" sz="2000" dirty="0"/>
              <a:t>im gesamten </a:t>
            </a:r>
            <a:r>
              <a:rPr lang="de-DE" sz="2000" dirty="0" smtClean="0"/>
              <a:t>Korpus zu finden.</a:t>
            </a:r>
            <a:endParaRPr lang="de-DE" sz="2000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Prinzip I: Variable-Wert-Paar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F516-6122-4432-A06C-C71769CEAADF}" type="slidenum">
              <a:rPr lang="de-DE" smtClean="0"/>
              <a:t>25</a:t>
            </a:fld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51520" y="4725144"/>
            <a:ext cx="0" cy="3203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8" y="5039898"/>
            <a:ext cx="7995020" cy="105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Historische Texte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Varianz </a:t>
            </a:r>
            <a:r>
              <a:rPr lang="de-DE" dirty="0"/>
              <a:t>der Orthographie bzw. Setzung</a:t>
            </a:r>
          </a:p>
          <a:p>
            <a:r>
              <a:rPr lang="de-DE" dirty="0"/>
              <a:t>vieles nicht wirklich „vorhersehbar“</a:t>
            </a:r>
          </a:p>
          <a:p>
            <a:r>
              <a:rPr lang="de-DE" dirty="0"/>
              <a:t>graphische/(text-) strukturelle </a:t>
            </a:r>
            <a:r>
              <a:rPr lang="de-DE" dirty="0" smtClean="0"/>
              <a:t>Informationen</a:t>
            </a:r>
          </a:p>
          <a:p>
            <a:pPr lvl="1"/>
            <a:r>
              <a:rPr lang="de-DE" dirty="0" smtClean="0"/>
              <a:t>Zeilenumbruch, Seitenumbruch, Setzung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26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3822933"/>
              </p:ext>
            </p:extLst>
          </p:nvPr>
        </p:nvGraphicFramePr>
        <p:xfrm>
          <a:off x="4716016" y="1547813"/>
          <a:ext cx="39179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" name="Dokument" r:id="rId3" imgW="5897839" imgH="6811645" progId="Word.Document.12">
                  <p:embed/>
                </p:oleObj>
              </mc:Choice>
              <mc:Fallback>
                <p:oleObj name="Dokument" r:id="rId3" imgW="5897839" imgH="6811645" progId="Word.Document.12">
                  <p:embed/>
                  <p:pic>
                    <p:nvPicPr>
                      <p:cNvPr id="0" name="Inhaltsplatzhalt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547813"/>
                        <a:ext cx="3917950" cy="4525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96824" cy="9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1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Schreibvarianten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Sie alle Schreib- und Flexionsvarianten von </a:t>
            </a:r>
            <a:r>
              <a:rPr lang="de-DE" i="1" dirty="0" smtClean="0"/>
              <a:t>Kraut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für die Suche nach allen </a:t>
            </a:r>
            <a:r>
              <a:rPr lang="de-DE" dirty="0"/>
              <a:t>V</a:t>
            </a:r>
            <a:r>
              <a:rPr lang="de-DE" dirty="0" smtClean="0"/>
              <a:t>arianten wählen Sie die passende Annotationsebene (Variable) aus</a:t>
            </a:r>
          </a:p>
          <a:p>
            <a:pPr lvl="2"/>
            <a:r>
              <a:rPr lang="de-DE" dirty="0" smtClean="0"/>
              <a:t>passende Variable wäre hier  </a:t>
            </a:r>
            <a:r>
              <a:rPr lang="de-DE" b="1" dirty="0" err="1" smtClean="0"/>
              <a:t>lemma</a:t>
            </a:r>
            <a:endParaRPr lang="de-DE" b="1" dirty="0" smtClean="0"/>
          </a:p>
          <a:p>
            <a:pPr lvl="1"/>
            <a:r>
              <a:rPr lang="de-DE" dirty="0" smtClean="0"/>
              <a:t>und setzen den Wert </a:t>
            </a:r>
            <a:r>
              <a:rPr lang="de-DE" b="1" dirty="0" smtClean="0"/>
              <a:t>/Kraut/ </a:t>
            </a:r>
            <a:r>
              <a:rPr lang="de-DE" dirty="0" smtClean="0"/>
              <a:t>ein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lemma</a:t>
            </a:r>
            <a:r>
              <a:rPr lang="de-DE" dirty="0" smtClean="0"/>
              <a:t>=/Kraut/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2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Schreibvarianten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28</a:t>
            </a:fld>
            <a:endParaRPr lang="de-D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2854" cy="451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Normalisierung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Schauen Sie sich die Treffer zu </a:t>
            </a:r>
            <a:r>
              <a:rPr lang="de-DE" dirty="0" err="1" smtClean="0"/>
              <a:t>lemma</a:t>
            </a:r>
            <a:r>
              <a:rPr lang="de-DE" dirty="0" smtClean="0"/>
              <a:t>=/Kraut/ genau an!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lvl="1"/>
            <a:r>
              <a:rPr lang="de-DE" dirty="0" smtClean="0"/>
              <a:t>Es werden alle historischen Wortformen von Kraut gefunden!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29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/>
          <a:stretch/>
        </p:blipFill>
        <p:spPr bwMode="auto">
          <a:xfrm>
            <a:off x="899592" y="2919046"/>
            <a:ext cx="6252122" cy="13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ANNIS</a:t>
            </a:r>
            <a:br>
              <a:rPr lang="de-DE" dirty="0" smtClean="0"/>
            </a:br>
            <a:r>
              <a:rPr lang="de-DE" dirty="0" smtClean="0"/>
              <a:t>Such- und Visualisierungstool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webbasiertes Suchtool für Korpora</a:t>
            </a:r>
            <a:endParaRPr lang="de-DE" dirty="0"/>
          </a:p>
          <a:p>
            <a:pPr lvl="1"/>
            <a:r>
              <a:rPr lang="de-DE" dirty="0"/>
              <a:t>Projekthomepage </a:t>
            </a:r>
            <a:r>
              <a:rPr lang="de-DE" dirty="0">
                <a:hlinkClick r:id="rId2"/>
              </a:rPr>
              <a:t>http://annis-tools.org/</a:t>
            </a:r>
            <a:endParaRPr lang="de-DE" dirty="0"/>
          </a:p>
          <a:p>
            <a:pPr lvl="1"/>
            <a:r>
              <a:rPr lang="de-DE" dirty="0"/>
              <a:t>Zugang auf das ANNIS-Tool </a:t>
            </a:r>
            <a:r>
              <a:rPr lang="de-DE" dirty="0">
                <a:hlinkClick r:id="rId3"/>
              </a:rPr>
              <a:t>https://korpling.german.hu-berlin.de/annis3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Was kann ANNIS?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findet Annotationen </a:t>
            </a:r>
            <a:r>
              <a:rPr lang="de-DE" dirty="0"/>
              <a:t>in einem </a:t>
            </a:r>
            <a:r>
              <a:rPr lang="de-DE" dirty="0" smtClean="0"/>
              <a:t>Korpus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findet mehrere Annotationen in bestimmter Relation zu einander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gibt die gesuchten Annotationen als Treffer </a:t>
            </a:r>
            <a:r>
              <a:rPr lang="de-DE" dirty="0"/>
              <a:t>in vielfältigen Visualisierungen </a:t>
            </a:r>
            <a:r>
              <a:rPr lang="de-DE" dirty="0" smtClean="0"/>
              <a:t>aus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exportiert diese Treffer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u.v.m.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</a:t>
            </a:r>
            <a:r>
              <a:rPr lang="de-DE" dirty="0" smtClean="0"/>
              <a:t>ier im Seminar lernen wir </a:t>
            </a:r>
            <a:r>
              <a:rPr lang="de-DE" dirty="0"/>
              <a:t>mit dem Korpus RIDGES Version </a:t>
            </a:r>
            <a:r>
              <a:rPr lang="de-DE" dirty="0" smtClean="0"/>
              <a:t>4.1, wie man ANNIS benutzt!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5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Normalisierung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Suchen Sie das Lemma von </a:t>
            </a:r>
            <a:r>
              <a:rPr lang="de-DE" i="1" dirty="0" smtClean="0"/>
              <a:t>zusammensetzen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Finden von ganz unterschiedlichen historischen Schreibvarianten!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/>
              <a:t>lemma</a:t>
            </a:r>
            <a:r>
              <a:rPr lang="de-DE" sz="2000" dirty="0"/>
              <a:t>=/zusammensetzen/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/>
              <a:t>Treffer 1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/>
              <a:t>Treffer 2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/>
              <a:t>Treffer 3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30</a:t>
            </a:fld>
            <a:endParaRPr lang="de-DE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331640" y="4221088"/>
            <a:ext cx="5760640" cy="2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/>
          <a:stretch/>
        </p:blipFill>
        <p:spPr bwMode="auto">
          <a:xfrm>
            <a:off x="1331640" y="4957689"/>
            <a:ext cx="4705350" cy="2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31657"/>
            <a:ext cx="53911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Normalisierung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Schrittweise Normalisierung (</a:t>
            </a:r>
            <a:r>
              <a:rPr lang="de-DE" sz="2400" dirty="0" err="1" smtClean="0"/>
              <a:t>dipl</a:t>
            </a:r>
            <a:r>
              <a:rPr lang="de-DE" sz="2400" dirty="0" smtClean="0"/>
              <a:t>&gt;clean&gt;norm) erlaubt</a:t>
            </a:r>
          </a:p>
          <a:p>
            <a:pPr lvl="1"/>
            <a:r>
              <a:rPr lang="de-DE" sz="2000" dirty="0" smtClean="0"/>
              <a:t>Zusammenführung von historischen Schreibweisen (</a:t>
            </a:r>
            <a:r>
              <a:rPr lang="de-DE" sz="2000" dirty="0" err="1" smtClean="0"/>
              <a:t>dipl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Zuweisung von Wortarten und Lemmatisierungen auf der </a:t>
            </a:r>
            <a:r>
              <a:rPr lang="de-DE" sz="2000" dirty="0"/>
              <a:t>normierten </a:t>
            </a:r>
            <a:r>
              <a:rPr lang="de-DE" sz="2000" dirty="0" smtClean="0"/>
              <a:t>Ebene (norm)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212976"/>
            <a:ext cx="678180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Operatoren</a:t>
            </a:r>
            <a:br>
              <a:rPr lang="de-DE" dirty="0" smtClean="0"/>
            </a:br>
            <a:r>
              <a:rPr lang="de-DE" dirty="0" smtClean="0"/>
              <a:t>für die Mustersuche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.</a:t>
            </a:r>
            <a:r>
              <a:rPr lang="de-DE" sz="2800" dirty="0"/>
              <a:t>	Ein beliebiges Zeichen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?</a:t>
            </a:r>
            <a:r>
              <a:rPr lang="de-DE" sz="2800" dirty="0"/>
              <a:t>	0 oder 1 Zeichen (des vorherigen Elementes</a:t>
            </a:r>
            <a:r>
              <a:rPr lang="de-DE" sz="2800" dirty="0" smtClean="0"/>
              <a:t>)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*</a:t>
            </a:r>
            <a:r>
              <a:rPr lang="de-DE" sz="2800" dirty="0"/>
              <a:t>	0 bis unendlich viele Zeichen (d. vorh. E.)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+</a:t>
            </a:r>
            <a:r>
              <a:rPr lang="de-DE" sz="2800" dirty="0"/>
              <a:t>	1 bis unendlich viele Zeichen (d. vorh. E.)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\\</a:t>
            </a:r>
            <a:r>
              <a:rPr lang="de-DE" sz="2800" dirty="0"/>
              <a:t>	wörtlich (folgendes Zeichen)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!</a:t>
            </a:r>
            <a:r>
              <a:rPr lang="de-DE" sz="2800" dirty="0"/>
              <a:t>	</a:t>
            </a:r>
            <a:r>
              <a:rPr lang="de-DE" sz="2800" dirty="0" smtClean="0"/>
              <a:t>nicht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/>
              <a:t>a</a:t>
            </a:r>
            <a:r>
              <a:rPr lang="de-DE" sz="2800" dirty="0" err="1">
                <a:solidFill>
                  <a:srgbClr val="FF0000"/>
                </a:solidFill>
              </a:rPr>
              <a:t>|</a:t>
            </a:r>
            <a:r>
              <a:rPr lang="de-DE" sz="2800" dirty="0" err="1"/>
              <a:t>b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	a oder b (auch: </a:t>
            </a:r>
            <a:r>
              <a:rPr lang="de-DE" sz="2800" dirty="0">
                <a:solidFill>
                  <a:srgbClr val="FF0000"/>
                </a:solidFill>
              </a:rPr>
              <a:t>[</a:t>
            </a:r>
            <a:r>
              <a:rPr lang="de-DE" sz="2800" dirty="0"/>
              <a:t>ab</a:t>
            </a:r>
            <a:r>
              <a:rPr lang="de-DE" sz="2800" dirty="0">
                <a:solidFill>
                  <a:srgbClr val="FF0000"/>
                </a:solidFill>
              </a:rPr>
              <a:t>]</a:t>
            </a:r>
            <a:r>
              <a:rPr lang="de-DE" sz="2800" dirty="0"/>
              <a:t>)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Welche Ergebnisse erwarten Sie für folgende Anfragen, sogenannte Mustersuchen?</a:t>
            </a:r>
          </a:p>
          <a:p>
            <a:pPr lvl="1"/>
            <a:r>
              <a:rPr lang="de-DE" dirty="0" smtClean="0"/>
              <a:t>norm=/</a:t>
            </a:r>
            <a:r>
              <a:rPr lang="de-DE" dirty="0" err="1" smtClean="0"/>
              <a:t>g</a:t>
            </a:r>
            <a:r>
              <a:rPr lang="de-DE" dirty="0" err="1" smtClean="0">
                <a:solidFill>
                  <a:srgbClr val="FF0000"/>
                </a:solidFill>
              </a:rPr>
              <a:t>.</a:t>
            </a:r>
            <a:r>
              <a:rPr lang="de-DE" dirty="0" err="1" smtClean="0"/>
              <a:t>b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/>
              <a:t>gebe, gibt </a:t>
            </a:r>
            <a:r>
              <a:rPr lang="de-DE" dirty="0" smtClean="0"/>
              <a:t>(für RIDGES, theoretisch noch andere möglich)</a:t>
            </a:r>
          </a:p>
          <a:p>
            <a:pPr lvl="1"/>
            <a:r>
              <a:rPr lang="de-DE" dirty="0" err="1" smtClean="0"/>
              <a:t>dipl</a:t>
            </a:r>
            <a:r>
              <a:rPr lang="de-DE" dirty="0" smtClean="0"/>
              <a:t>=/r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/>
              <a:t>a</a:t>
            </a:r>
            <a:r>
              <a:rPr lang="de-DE" dirty="0" err="1" smtClean="0">
                <a:solidFill>
                  <a:srgbClr val="FF0000"/>
                </a:solidFill>
              </a:rPr>
              <a:t>|</a:t>
            </a:r>
            <a:r>
              <a:rPr lang="de-DE" dirty="0" err="1" smtClean="0"/>
              <a:t>o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de-DE" dirty="0" smtClean="0"/>
              <a:t>t/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/>
              <a:t>rot, rat </a:t>
            </a:r>
            <a:r>
              <a:rPr lang="de-DE" dirty="0" smtClean="0"/>
              <a:t>(für RIDGES)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dipl</a:t>
            </a:r>
            <a:r>
              <a:rPr lang="de-DE" dirty="0"/>
              <a:t>=/meint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r>
              <a:rPr lang="de-DE" dirty="0" smtClean="0"/>
              <a:t>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/>
              <a:t>mein, meint </a:t>
            </a:r>
            <a:r>
              <a:rPr lang="de-DE" dirty="0" smtClean="0"/>
              <a:t>(für RIDGES)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Wortart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finden Sie alle Appellativa in RIDGES?</a:t>
            </a:r>
          </a:p>
          <a:p>
            <a:pPr lvl="1"/>
            <a:r>
              <a:rPr lang="de-DE" dirty="0" smtClean="0"/>
              <a:t>passende Variable wäre </a:t>
            </a:r>
            <a:r>
              <a:rPr lang="de-DE" dirty="0" err="1" smtClean="0"/>
              <a:t>hier</a:t>
            </a:r>
            <a:r>
              <a:rPr lang="de-DE" b="1" dirty="0" err="1" smtClean="0"/>
              <a:t>pos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pos=/NN/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Wortart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35</a:t>
            </a:fld>
            <a:endParaRPr lang="de-DE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08404" cy="4633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Wortarten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finden Sie alle Adjektive unabhängig von ihren Bezugswörtern in RIDGES?</a:t>
            </a:r>
          </a:p>
          <a:p>
            <a:pPr lvl="1"/>
            <a:r>
              <a:rPr lang="de-DE" dirty="0" smtClean="0"/>
              <a:t>Was sagen die Richtlinien (STTS)?</a:t>
            </a:r>
          </a:p>
          <a:p>
            <a:pPr lvl="1"/>
            <a:r>
              <a:rPr lang="de-DE" dirty="0" smtClean="0"/>
              <a:t>passende Variable wäre hier 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 smtClean="0"/>
              <a:t>STTS: Unterschied ADJA und ADJD?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pos=/ADJ./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9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Wortarten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37</a:t>
            </a:fld>
            <a:endParaRPr lang="de-D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4862" cy="4561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Suchen von Annotationsebenen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Sie heraus, ob es in RIDGES Herbology Annotationen für Überschriften gibt?</a:t>
            </a:r>
          </a:p>
          <a:p>
            <a:pPr lvl="1"/>
            <a:r>
              <a:rPr lang="de-DE" dirty="0" smtClean="0"/>
              <a:t>Wie sieht eine Anfrage aus, um Überschriften zu finden?</a:t>
            </a:r>
          </a:p>
          <a:p>
            <a:pPr lvl="1"/>
            <a:r>
              <a:rPr lang="de-DE" dirty="0" smtClean="0"/>
              <a:t>passende Variable wäre hier  </a:t>
            </a:r>
            <a:r>
              <a:rPr lang="de-DE" b="1" dirty="0" err="1" smtClean="0"/>
              <a:t>head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head</a:t>
            </a:r>
            <a:r>
              <a:rPr lang="de-DE" dirty="0" smtClean="0"/>
              <a:t>=/</a:t>
            </a:r>
            <a:r>
              <a:rPr lang="de-DE" dirty="0" err="1" smtClean="0"/>
              <a:t>head</a:t>
            </a:r>
            <a:r>
              <a:rPr lang="de-DE" dirty="0" smtClean="0"/>
              <a:t>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Suchen von Annotationsebenen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39</a:t>
            </a:fld>
            <a:endParaRPr lang="de-DE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1044"/>
            <a:ext cx="8504534" cy="4546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https://korpling.german.hu-berlin.de/annis3-snapshot/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korpling.german.hu-berlin.de/annis3-snapshot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"/>
          <a:stretch/>
        </p:blipFill>
        <p:spPr bwMode="auto">
          <a:xfrm>
            <a:off x="363835" y="1340768"/>
            <a:ext cx="8416330" cy="5000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635896" y="2690336"/>
            <a:ext cx="453650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Heute üben wir mit einer vorläufigen Version von ANNIS!</a:t>
            </a:r>
          </a:p>
          <a:p>
            <a:r>
              <a:rPr lang="de-DE" dirty="0" smtClean="0"/>
              <a:t>Allgemeiner </a:t>
            </a:r>
            <a:r>
              <a:rPr lang="de-DE" dirty="0"/>
              <a:t>und stabiler Zugang </a:t>
            </a:r>
            <a:r>
              <a:rPr lang="de-DE" dirty="0" smtClean="0"/>
              <a:t>über: </a:t>
            </a:r>
            <a:r>
              <a:rPr lang="de-DE" dirty="0"/>
              <a:t>https://korpling.german.hu-berlin.de/annis3/</a:t>
            </a:r>
          </a:p>
        </p:txBody>
      </p:sp>
    </p:spTree>
    <p:extLst>
      <p:ext uri="{BB962C8B-B14F-4D97-AF65-F5344CB8AC3E}">
        <p14:creationId xmlns:p14="http://schemas.microsoft.com/office/powerpoint/2010/main" val="25139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Kombinierte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Sie die diplomatische Wortform </a:t>
            </a:r>
            <a:r>
              <a:rPr lang="de-DE" i="1" dirty="0" smtClean="0"/>
              <a:t>Wermut</a:t>
            </a:r>
            <a:r>
              <a:rPr lang="de-DE" dirty="0" smtClean="0"/>
              <a:t>, die in einer Überschrift vorkommt!</a:t>
            </a:r>
          </a:p>
          <a:p>
            <a:pPr lvl="1"/>
            <a:r>
              <a:rPr lang="de-DE" dirty="0" smtClean="0"/>
              <a:t>passende Variablen wären hier </a:t>
            </a:r>
            <a:r>
              <a:rPr lang="de-DE" b="1" dirty="0" err="1" smtClean="0"/>
              <a:t>head</a:t>
            </a:r>
            <a:r>
              <a:rPr lang="de-DE" b="1" dirty="0" smtClean="0"/>
              <a:t> </a:t>
            </a:r>
            <a:r>
              <a:rPr lang="de-DE" dirty="0" smtClean="0"/>
              <a:t>und </a:t>
            </a:r>
            <a:r>
              <a:rPr lang="de-DE" b="1" dirty="0" err="1" smtClean="0"/>
              <a:t>dipl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head</a:t>
            </a:r>
            <a:r>
              <a:rPr lang="de-DE" dirty="0" smtClean="0"/>
              <a:t>=/</a:t>
            </a:r>
            <a:r>
              <a:rPr lang="de-DE" dirty="0" err="1" smtClean="0"/>
              <a:t>head</a:t>
            </a:r>
            <a:r>
              <a:rPr lang="de-DE" dirty="0" smtClean="0"/>
              <a:t>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dipl</a:t>
            </a:r>
            <a:r>
              <a:rPr lang="de-DE" dirty="0" smtClean="0"/>
              <a:t>=/Wermut/</a:t>
            </a:r>
          </a:p>
          <a:p>
            <a:pPr marL="457200" lvl="1" indent="0">
              <a:buNone/>
            </a:pPr>
            <a:r>
              <a:rPr lang="de-DE" b="1" dirty="0" smtClean="0"/>
              <a:t>Was passiert?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2" y="1752024"/>
            <a:ext cx="8316762" cy="448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Kombinierte Suche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694457" y="2348880"/>
            <a:ext cx="136537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3059832" y="2420888"/>
            <a:ext cx="2736304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ANNIS zeigt eine fehlerhafte Anfrage an!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339753" y="3067219"/>
            <a:ext cx="720080" cy="577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II: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head=/head</a:t>
            </a:r>
            <a:r>
              <a:rPr lang="en-US" dirty="0" smtClean="0"/>
              <a:t>/ 	</a:t>
            </a:r>
            <a:r>
              <a:rPr lang="de-DE" b="1" dirty="0" smtClean="0">
                <a:solidFill>
                  <a:srgbClr val="0070C0"/>
                </a:solidFill>
              </a:rPr>
              <a:t>VW-Paar1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		</a:t>
            </a:r>
            <a:r>
              <a:rPr lang="de-DE" b="1" dirty="0" smtClean="0">
                <a:solidFill>
                  <a:srgbClr val="0070C0"/>
                </a:solidFill>
              </a:rPr>
              <a:t>Relation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dipl</a:t>
            </a:r>
            <a:r>
              <a:rPr lang="en-US" dirty="0"/>
              <a:t>=/</a:t>
            </a:r>
            <a:r>
              <a:rPr lang="en-US" dirty="0" err="1"/>
              <a:t>Wermut</a:t>
            </a:r>
            <a:r>
              <a:rPr lang="en-US" dirty="0" smtClean="0"/>
              <a:t>/	</a:t>
            </a:r>
            <a:r>
              <a:rPr lang="de-DE" b="1" dirty="0" smtClean="0">
                <a:solidFill>
                  <a:srgbClr val="0070C0"/>
                </a:solidFill>
              </a:rPr>
              <a:t>VW-Paar2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220072" y="1653768"/>
            <a:ext cx="374441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Es gibt </a:t>
            </a:r>
            <a:r>
              <a:rPr lang="de-DE" sz="2000" dirty="0" smtClean="0">
                <a:solidFill>
                  <a:srgbClr val="FF0000"/>
                </a:solidFill>
              </a:rPr>
              <a:t>mehrere Arten </a:t>
            </a:r>
            <a:r>
              <a:rPr lang="de-DE" sz="2000" dirty="0" smtClean="0"/>
              <a:t>von Annotationen!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000" dirty="0" smtClean="0"/>
              <a:t>Wissen, wie diese Annotationen in </a:t>
            </a:r>
            <a:r>
              <a:rPr lang="de-DE" sz="2000" dirty="0" smtClean="0">
                <a:solidFill>
                  <a:srgbClr val="FF0000"/>
                </a:solidFill>
              </a:rPr>
              <a:t>Beziehung</a:t>
            </a:r>
            <a:r>
              <a:rPr lang="de-DE" sz="2000" dirty="0" smtClean="0"/>
              <a:t> zu einander stehen können!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000" dirty="0" smtClean="0">
                <a:solidFill>
                  <a:srgbClr val="FF0000"/>
                </a:solidFill>
              </a:rPr>
              <a:t>Spannen</a:t>
            </a:r>
            <a:r>
              <a:rPr lang="de-DE" sz="2000" dirty="0" smtClean="0"/>
              <a:t> (</a:t>
            </a:r>
            <a:r>
              <a:rPr lang="de-DE" sz="2000" dirty="0" err="1" smtClean="0"/>
              <a:t>head</a:t>
            </a:r>
            <a:r>
              <a:rPr lang="de-DE" sz="2000" dirty="0" smtClean="0"/>
              <a:t>) überlappen </a:t>
            </a:r>
            <a:r>
              <a:rPr lang="de-DE" sz="2000" dirty="0" smtClean="0">
                <a:solidFill>
                  <a:srgbClr val="FF0000"/>
                </a:solidFill>
              </a:rPr>
              <a:t>Tokenannotationen</a:t>
            </a:r>
            <a:r>
              <a:rPr lang="de-DE" sz="2000" dirty="0" smtClean="0"/>
              <a:t> (</a:t>
            </a:r>
            <a:r>
              <a:rPr lang="de-DE" sz="2000" dirty="0" err="1" smtClean="0"/>
              <a:t>dipl</a:t>
            </a:r>
            <a:r>
              <a:rPr lang="de-DE" sz="2000" dirty="0" smtClean="0"/>
              <a:t>)!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100" y="5586292"/>
            <a:ext cx="5861148" cy="29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/>
          <a:stretch/>
        </p:blipFill>
        <p:spPr bwMode="auto">
          <a:xfrm>
            <a:off x="978524" y="4051308"/>
            <a:ext cx="6689820" cy="15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Kombinierte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0" y="1844824"/>
            <a:ext cx="8335812" cy="3686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Syntax-Highlighting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 VW-Paar eine Farbe – hier unser Beispiel:</a:t>
            </a:r>
          </a:p>
          <a:p>
            <a:pPr lvl="1"/>
            <a:r>
              <a:rPr lang="de-DE" sz="2400" dirty="0" smtClean="0"/>
              <a:t>Farbe</a:t>
            </a:r>
            <a:r>
              <a:rPr lang="de-DE" sz="2400" dirty="0" smtClean="0">
                <a:solidFill>
                  <a:srgbClr val="FF0000"/>
                </a:solidFill>
              </a:rPr>
              <a:t> Rot</a:t>
            </a:r>
            <a:r>
              <a:rPr lang="de-DE" sz="2400" dirty="0" smtClean="0"/>
              <a:t> für alle Werte der Variable </a:t>
            </a:r>
            <a:r>
              <a:rPr lang="de-DE" sz="2400" b="1" dirty="0" err="1" smtClean="0"/>
              <a:t>head</a:t>
            </a:r>
            <a:endParaRPr lang="de-DE" sz="2400" b="1" dirty="0" smtClean="0"/>
          </a:p>
          <a:p>
            <a:pPr lvl="1"/>
            <a:r>
              <a:rPr lang="de-DE" sz="2400" dirty="0" smtClean="0"/>
              <a:t>Farbe </a:t>
            </a:r>
            <a:r>
              <a:rPr lang="de-DE" sz="2400" dirty="0" smtClean="0">
                <a:solidFill>
                  <a:srgbClr val="CC0099"/>
                </a:solidFill>
              </a:rPr>
              <a:t>Lila</a:t>
            </a:r>
            <a:r>
              <a:rPr lang="de-DE" sz="2400" dirty="0" smtClean="0"/>
              <a:t> für alle Werte der Variable </a:t>
            </a:r>
            <a:r>
              <a:rPr lang="de-DE" sz="2400" b="1" dirty="0" err="1" smtClean="0"/>
              <a:t>dipl</a:t>
            </a:r>
            <a:endParaRPr lang="de-DE" sz="2400" b="1" dirty="0"/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Treffer erhalten genau diese Farben:</a:t>
            </a:r>
          </a:p>
          <a:p>
            <a:pPr lvl="1"/>
            <a:r>
              <a:rPr lang="de-DE" sz="2400" dirty="0" smtClean="0"/>
              <a:t>mehrere Token </a:t>
            </a:r>
            <a:r>
              <a:rPr lang="de-DE" sz="2400" dirty="0" smtClean="0">
                <a:solidFill>
                  <a:srgbClr val="FF0000"/>
                </a:solidFill>
              </a:rPr>
              <a:t>rot</a:t>
            </a:r>
            <a:r>
              <a:rPr lang="de-DE" sz="2400" dirty="0" smtClean="0"/>
              <a:t>, da sie zusammen in einer Überschrift stehen</a:t>
            </a:r>
          </a:p>
          <a:p>
            <a:pPr lvl="1"/>
            <a:r>
              <a:rPr lang="de-DE" sz="2400" dirty="0" smtClean="0"/>
              <a:t>ein Token </a:t>
            </a:r>
            <a:r>
              <a:rPr lang="de-DE" sz="2400" dirty="0" smtClean="0">
                <a:solidFill>
                  <a:srgbClr val="CC0099"/>
                </a:solidFill>
              </a:rPr>
              <a:t>lila</a:t>
            </a:r>
            <a:r>
              <a:rPr lang="de-DE" sz="2400" dirty="0" smtClean="0"/>
              <a:t>, da dieses der gesuchte </a:t>
            </a:r>
            <a:r>
              <a:rPr lang="de-DE" sz="2400" dirty="0" err="1" smtClean="0"/>
              <a:t>dipl</a:t>
            </a:r>
            <a:r>
              <a:rPr lang="de-DE" sz="2400" dirty="0" smtClean="0"/>
              <a:t>-Wert </a:t>
            </a:r>
          </a:p>
          <a:p>
            <a:pPr lvl="1"/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638"/>
          <a:stretch/>
        </p:blipFill>
        <p:spPr bwMode="auto">
          <a:xfrm>
            <a:off x="1340239" y="2940943"/>
            <a:ext cx="2295657" cy="1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2"/>
          <a:stretch/>
        </p:blipFill>
        <p:spPr bwMode="auto">
          <a:xfrm>
            <a:off x="1115616" y="5805264"/>
            <a:ext cx="3856418" cy="5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Überlappung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</a:t>
            </a:r>
            <a:r>
              <a:rPr lang="de-DE" dirty="0"/>
              <a:t>Sie ein Verb, das in einer Überschrift </a:t>
            </a:r>
            <a:r>
              <a:rPr lang="de-DE" dirty="0" smtClean="0"/>
              <a:t>vorkommt!</a:t>
            </a:r>
            <a:endParaRPr lang="de-DE" dirty="0"/>
          </a:p>
          <a:p>
            <a:pPr lvl="1"/>
            <a:r>
              <a:rPr lang="de-DE" dirty="0" smtClean="0"/>
              <a:t>passende Variablen wären </a:t>
            </a:r>
            <a:r>
              <a:rPr lang="de-DE" b="1" dirty="0" smtClean="0"/>
              <a:t>pos</a:t>
            </a:r>
            <a:r>
              <a:rPr lang="de-DE" dirty="0" smtClean="0"/>
              <a:t> und </a:t>
            </a:r>
            <a:r>
              <a:rPr lang="de-DE" b="1" dirty="0" err="1" smtClean="0"/>
              <a:t>head</a:t>
            </a:r>
            <a:endParaRPr lang="de-DE" b="1" dirty="0" smtClean="0"/>
          </a:p>
          <a:p>
            <a:pPr lvl="1"/>
            <a:r>
              <a:rPr lang="de-DE" dirty="0" smtClean="0"/>
              <a:t>Operator</a:t>
            </a:r>
            <a:r>
              <a:rPr lang="de-DE" b="1" dirty="0" smtClean="0"/>
              <a:t> _o_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pos=/V.*/ </a:t>
            </a:r>
            <a:r>
              <a:rPr lang="de-DE" dirty="0" smtClean="0">
                <a:solidFill>
                  <a:srgbClr val="FF0000"/>
                </a:solidFill>
              </a:rPr>
              <a:t>_o_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/>
              <a:t>=/</a:t>
            </a:r>
            <a:r>
              <a:rPr lang="de-DE" dirty="0" err="1"/>
              <a:t>head</a:t>
            </a:r>
            <a:r>
              <a:rPr lang="de-DE" dirty="0"/>
              <a:t>/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Überlappung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46</a:t>
            </a:fld>
            <a:endParaRPr lang="de-DE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2404"/>
            <a:ext cx="8517928" cy="441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Suchen </a:t>
            </a:r>
            <a:r>
              <a:rPr lang="de-DE" dirty="0" smtClean="0"/>
              <a:t>Sie </a:t>
            </a:r>
            <a:r>
              <a:rPr lang="de-DE" dirty="0"/>
              <a:t>alle diplomatischen Wortformen, die als substituierende Relativpronomen annotiert worden sind!</a:t>
            </a:r>
          </a:p>
          <a:p>
            <a:pPr lvl="1"/>
            <a:r>
              <a:rPr lang="de-DE" dirty="0" smtClean="0"/>
              <a:t>passende Variablen wären </a:t>
            </a:r>
            <a:r>
              <a:rPr lang="de-DE" b="1" dirty="0" err="1" smtClean="0"/>
              <a:t>dipl</a:t>
            </a:r>
            <a:r>
              <a:rPr lang="de-DE" b="1" dirty="0" smtClean="0"/>
              <a:t> </a:t>
            </a:r>
            <a:r>
              <a:rPr lang="de-DE" dirty="0" smtClean="0"/>
              <a:t>und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/>
              <a:t>Operator</a:t>
            </a:r>
            <a:r>
              <a:rPr lang="de-DE" b="1" dirty="0"/>
              <a:t> </a:t>
            </a:r>
            <a:r>
              <a:rPr lang="de-DE" b="1" dirty="0" smtClean="0"/>
              <a:t>_=_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/>
              <a:t>dipl</a:t>
            </a:r>
            <a:r>
              <a:rPr lang="de-DE" dirty="0"/>
              <a:t>=/.*/ </a:t>
            </a:r>
            <a:r>
              <a:rPr lang="de-DE" dirty="0">
                <a:solidFill>
                  <a:srgbClr val="FF0000"/>
                </a:solidFill>
              </a:rPr>
              <a:t>_=_</a:t>
            </a:r>
            <a:r>
              <a:rPr lang="de-DE" dirty="0"/>
              <a:t> pos=/PRELS/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Identität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48</a:t>
            </a:fld>
            <a:endParaRPr lang="de-DE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6212"/>
            <a:ext cx="8489354" cy="45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Direkte Präzedenz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</a:t>
            </a:r>
            <a:r>
              <a:rPr lang="de-DE" dirty="0"/>
              <a:t>Sie einen Artikel, der ein Nomen </a:t>
            </a:r>
            <a:r>
              <a:rPr lang="de-DE" dirty="0" smtClean="0"/>
              <a:t>direkt präzediert!</a:t>
            </a:r>
          </a:p>
          <a:p>
            <a:pPr lvl="1"/>
            <a:r>
              <a:rPr lang="de-DE" dirty="0" smtClean="0"/>
              <a:t>passende Variable wäre </a:t>
            </a:r>
            <a:r>
              <a:rPr lang="de-DE" b="1" dirty="0" smtClean="0"/>
              <a:t>pos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smtClean="0"/>
              <a:t>Operator</a:t>
            </a:r>
            <a:r>
              <a:rPr lang="de-DE" b="1" dirty="0" smtClean="0"/>
              <a:t> </a:t>
            </a:r>
            <a:r>
              <a:rPr lang="de-DE" b="1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</a:t>
            </a:r>
            <a:r>
              <a:rPr lang="de-DE" dirty="0"/>
              <a:t>=/ART/ 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 </a:t>
            </a:r>
            <a:r>
              <a:rPr lang="de-DE" dirty="0"/>
              <a:t>pos=/N./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49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/>
          </a:p>
          <a:p>
            <a:pPr marL="0" indent="0" algn="ctr">
              <a:buNone/>
            </a:pPr>
            <a:r>
              <a:rPr lang="de-DE" sz="4400" dirty="0" smtClean="0"/>
              <a:t>Interface</a:t>
            </a:r>
          </a:p>
          <a:p>
            <a:pPr marL="0" indent="0" algn="ctr">
              <a:buNone/>
            </a:pPr>
            <a:r>
              <a:rPr lang="de-DE" dirty="0" smtClean="0"/>
              <a:t>Startseite, Hilfestellung, Query Fenster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 smtClean="0"/>
              <a:t>Direkte Präzedenz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6730"/>
            <a:ext cx="8633370" cy="4600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Indirekte Präzedenz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</a:t>
            </a:r>
            <a:r>
              <a:rPr lang="de-DE" dirty="0"/>
              <a:t>Sie einen </a:t>
            </a:r>
            <a:r>
              <a:rPr lang="de-DE" dirty="0" smtClean="0"/>
              <a:t>Artikel </a:t>
            </a:r>
            <a:r>
              <a:rPr lang="de-DE" b="1" dirty="0" smtClean="0"/>
              <a:t>(A)</a:t>
            </a:r>
            <a:r>
              <a:rPr lang="de-DE" dirty="0" smtClean="0"/>
              <a:t>, </a:t>
            </a:r>
            <a:r>
              <a:rPr lang="de-DE" dirty="0"/>
              <a:t>der ein Nomen </a:t>
            </a:r>
            <a:r>
              <a:rPr lang="de-DE" b="1" dirty="0" smtClean="0"/>
              <a:t>(B)</a:t>
            </a:r>
            <a:r>
              <a:rPr lang="de-DE" dirty="0" smtClean="0"/>
              <a:t> indirekt präzediert</a:t>
            </a:r>
            <a:r>
              <a:rPr lang="de-DE" dirty="0"/>
              <a:t>. Sie wollen ebenfalls </a:t>
            </a:r>
            <a:r>
              <a:rPr lang="de-DE" dirty="0" smtClean="0"/>
              <a:t>einen möglichen pränominalen Modifikator </a:t>
            </a:r>
            <a:r>
              <a:rPr lang="de-DE" b="1" dirty="0" smtClean="0"/>
              <a:t>(C)</a:t>
            </a:r>
            <a:r>
              <a:rPr lang="de-DE" dirty="0" smtClean="0"/>
              <a:t> </a:t>
            </a:r>
            <a:r>
              <a:rPr lang="de-DE" dirty="0"/>
              <a:t>in ihrer Trefferliste </a:t>
            </a:r>
            <a:r>
              <a:rPr lang="de-DE" dirty="0" smtClean="0"/>
              <a:t>abfangen!</a:t>
            </a:r>
            <a:endParaRPr lang="de-DE" dirty="0"/>
          </a:p>
          <a:p>
            <a:pPr lvl="1"/>
            <a:r>
              <a:rPr lang="de-DE" dirty="0" smtClean="0"/>
              <a:t>passende Variablen wäre </a:t>
            </a:r>
            <a:r>
              <a:rPr lang="de-DE" b="1" dirty="0" smtClean="0"/>
              <a:t>pos</a:t>
            </a:r>
            <a:endParaRPr lang="de-DE" b="1" dirty="0"/>
          </a:p>
          <a:p>
            <a:pPr lvl="1"/>
            <a:r>
              <a:rPr lang="de-DE" dirty="0" smtClean="0"/>
              <a:t>Operator </a:t>
            </a:r>
            <a:r>
              <a:rPr lang="de-DE" b="1" dirty="0" smtClean="0"/>
              <a:t>. </a:t>
            </a:r>
            <a:r>
              <a:rPr lang="de-DE" dirty="0" smtClean="0"/>
              <a:t>und Abstand 1,2 (zu lesen: Ich suche </a:t>
            </a:r>
            <a:r>
              <a:rPr lang="de-DE" b="1" dirty="0" smtClean="0"/>
              <a:t>A</a:t>
            </a:r>
            <a:r>
              <a:rPr lang="de-DE" dirty="0" smtClean="0"/>
              <a:t> und </a:t>
            </a:r>
            <a:r>
              <a:rPr lang="de-DE" b="1" dirty="0" smtClean="0"/>
              <a:t>B</a:t>
            </a:r>
            <a:r>
              <a:rPr lang="de-DE" dirty="0" smtClean="0"/>
              <a:t> direkte aufeinanderfolgend oder es kann ein Token </a:t>
            </a:r>
            <a:r>
              <a:rPr lang="de-DE" b="1" dirty="0" smtClean="0"/>
              <a:t>C</a:t>
            </a:r>
            <a:r>
              <a:rPr lang="de-DE" dirty="0" smtClean="0"/>
              <a:t> dazwischen stehen)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pos=/ART/ </a:t>
            </a:r>
            <a:r>
              <a:rPr lang="de-DE" dirty="0" smtClean="0">
                <a:solidFill>
                  <a:srgbClr val="FF0000"/>
                </a:solidFill>
              </a:rPr>
              <a:t>.1,2 </a:t>
            </a:r>
            <a:r>
              <a:rPr lang="de-DE" dirty="0" smtClean="0"/>
              <a:t>pos=/N./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 smtClean="0"/>
              <a:t>Indirekte Präzedenz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05152" cy="4373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Abfolgen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Sie </a:t>
            </a:r>
            <a:r>
              <a:rPr lang="de-DE" dirty="0"/>
              <a:t>ein </a:t>
            </a:r>
            <a:r>
              <a:rPr lang="de-DE" dirty="0" smtClean="0"/>
              <a:t>Nomen direkt </a:t>
            </a:r>
            <a:r>
              <a:rPr lang="de-DE" dirty="0"/>
              <a:t>gefolgt von einer </a:t>
            </a:r>
            <a:r>
              <a:rPr lang="de-DE" dirty="0" smtClean="0"/>
              <a:t>Präposition direkt </a:t>
            </a:r>
            <a:r>
              <a:rPr lang="de-DE" dirty="0"/>
              <a:t>gefolgt von einem </a:t>
            </a:r>
            <a:r>
              <a:rPr lang="de-DE" dirty="0" smtClean="0"/>
              <a:t>Adjektiv!</a:t>
            </a:r>
            <a:endParaRPr lang="de-DE" dirty="0"/>
          </a:p>
          <a:p>
            <a:pPr lvl="1"/>
            <a:r>
              <a:rPr lang="de-DE" dirty="0" smtClean="0"/>
              <a:t>passende Variable wäre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 smtClean="0"/>
              <a:t>Operator </a:t>
            </a:r>
            <a:r>
              <a:rPr lang="de-DE" b="1" dirty="0" smtClean="0"/>
              <a:t>.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pos=/N./ 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 pos=/APPR/ 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 pos=/ADJ./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/>
              <a:t>Abfolgen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54</a:t>
            </a:fld>
            <a:endParaRPr lang="de-D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2894" cy="454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Abfolgen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Sie </a:t>
            </a:r>
            <a:r>
              <a:rPr lang="de-DE" dirty="0"/>
              <a:t>ein </a:t>
            </a:r>
            <a:r>
              <a:rPr lang="de-DE" dirty="0" smtClean="0"/>
              <a:t>Nomen direkt </a:t>
            </a:r>
            <a:r>
              <a:rPr lang="de-DE" dirty="0"/>
              <a:t>gefolgt von einer </a:t>
            </a:r>
            <a:r>
              <a:rPr lang="de-DE" dirty="0" smtClean="0"/>
              <a:t>Präposition direkt </a:t>
            </a:r>
            <a:r>
              <a:rPr lang="de-DE" dirty="0"/>
              <a:t>gefolgt von einem </a:t>
            </a:r>
            <a:r>
              <a:rPr lang="de-DE" dirty="0" smtClean="0"/>
              <a:t>Adjektiv!</a:t>
            </a:r>
            <a:endParaRPr lang="de-DE" dirty="0"/>
          </a:p>
          <a:p>
            <a:pPr lvl="1"/>
            <a:r>
              <a:rPr lang="de-DE" dirty="0" smtClean="0"/>
              <a:t>passende Variable wäre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 smtClean="0"/>
              <a:t>Operator </a:t>
            </a:r>
            <a:r>
              <a:rPr lang="de-DE" b="1" dirty="0" smtClean="0"/>
              <a:t>.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pos</a:t>
            </a:r>
            <a:r>
              <a:rPr lang="de-DE" dirty="0" smtClean="0"/>
              <a:t>=/N./ 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C0099"/>
                </a:solidFill>
              </a:rPr>
              <a:t>pos</a:t>
            </a:r>
            <a:r>
              <a:rPr lang="de-DE" dirty="0" smtClean="0"/>
              <a:t>=/APPR/ 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66FF33"/>
                </a:solidFill>
              </a:rPr>
              <a:t>pos</a:t>
            </a:r>
            <a:r>
              <a:rPr lang="de-DE" dirty="0" smtClean="0"/>
              <a:t>=/ADJ./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402807"/>
            <a:ext cx="7267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Sie </a:t>
            </a:r>
            <a:r>
              <a:rPr lang="de-DE" dirty="0"/>
              <a:t>Partikelverben, die die Partikel </a:t>
            </a:r>
            <a:r>
              <a:rPr lang="de-DE" i="1" dirty="0"/>
              <a:t>auf</a:t>
            </a:r>
            <a:r>
              <a:rPr lang="de-DE" dirty="0"/>
              <a:t> </a:t>
            </a:r>
            <a:r>
              <a:rPr lang="de-DE" dirty="0" smtClean="0"/>
              <a:t>beinhalten!</a:t>
            </a:r>
          </a:p>
          <a:p>
            <a:pPr lvl="1"/>
            <a:r>
              <a:rPr lang="de-DE" dirty="0" smtClean="0"/>
              <a:t>passende Variablen wären </a:t>
            </a:r>
            <a:r>
              <a:rPr lang="de-DE" b="1" dirty="0" err="1" smtClean="0"/>
              <a:t>lemma</a:t>
            </a:r>
            <a:r>
              <a:rPr lang="de-DE" dirty="0" smtClean="0"/>
              <a:t> und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 smtClean="0"/>
              <a:t>Operator</a:t>
            </a:r>
            <a:r>
              <a:rPr lang="de-DE" b="1" dirty="0" smtClean="0"/>
              <a:t> _=_</a:t>
            </a:r>
            <a:endParaRPr lang="de-DE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pos=/VV.*/ </a:t>
            </a:r>
            <a:r>
              <a:rPr lang="de-DE" dirty="0">
                <a:solidFill>
                  <a:srgbClr val="FF0000"/>
                </a:solidFill>
              </a:rPr>
              <a:t>_=_</a:t>
            </a:r>
            <a:r>
              <a:rPr lang="de-DE" dirty="0"/>
              <a:t> </a:t>
            </a:r>
            <a:r>
              <a:rPr lang="de-DE" dirty="0" err="1"/>
              <a:t>lemma</a:t>
            </a:r>
            <a:r>
              <a:rPr lang="de-DE" dirty="0"/>
              <a:t>=/auf</a:t>
            </a:r>
            <a:r>
              <a:rPr lang="de-DE" dirty="0" smtClean="0"/>
              <a:t>.*/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8518"/>
            <a:ext cx="8489354" cy="4566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 Sie </a:t>
            </a:r>
            <a:r>
              <a:rPr lang="de-DE" dirty="0"/>
              <a:t>Partikelverben, die die Partikel </a:t>
            </a:r>
            <a:r>
              <a:rPr lang="de-DE" i="1" dirty="0"/>
              <a:t>auf</a:t>
            </a:r>
            <a:r>
              <a:rPr lang="de-DE" dirty="0"/>
              <a:t> </a:t>
            </a:r>
            <a:r>
              <a:rPr lang="de-DE" dirty="0" smtClean="0"/>
              <a:t>beinhalten!</a:t>
            </a:r>
          </a:p>
          <a:p>
            <a:pPr lvl="1"/>
            <a:r>
              <a:rPr lang="de-DE" dirty="0" smtClean="0"/>
              <a:t>passend wären </a:t>
            </a:r>
            <a:r>
              <a:rPr lang="de-DE" b="1" dirty="0" err="1" smtClean="0"/>
              <a:t>lemma</a:t>
            </a:r>
            <a:r>
              <a:rPr lang="de-DE" dirty="0" smtClean="0"/>
              <a:t> und </a:t>
            </a:r>
            <a:r>
              <a:rPr lang="de-DE" b="1" dirty="0" smtClean="0"/>
              <a:t>pos</a:t>
            </a:r>
          </a:p>
          <a:p>
            <a:pPr lvl="1"/>
            <a:r>
              <a:rPr lang="de-DE" dirty="0" smtClean="0"/>
              <a:t>Operator</a:t>
            </a:r>
            <a:r>
              <a:rPr lang="de-DE" b="1" dirty="0" smtClean="0"/>
              <a:t> _=_</a:t>
            </a:r>
            <a:endParaRPr lang="de-DE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pos=/</a:t>
            </a:r>
            <a:r>
              <a:rPr lang="de-DE" dirty="0" smtClean="0"/>
              <a:t>V.*/ </a:t>
            </a:r>
            <a:r>
              <a:rPr lang="de-DE" i="1" dirty="0">
                <a:solidFill>
                  <a:srgbClr val="FF0000"/>
                </a:solidFill>
              </a:rPr>
              <a:t>_=_</a:t>
            </a:r>
            <a:r>
              <a:rPr lang="de-DE" dirty="0"/>
              <a:t> </a:t>
            </a:r>
            <a:r>
              <a:rPr lang="de-DE" dirty="0" err="1"/>
              <a:t>lemma</a:t>
            </a:r>
            <a:r>
              <a:rPr lang="de-DE" dirty="0"/>
              <a:t>=/auf</a:t>
            </a:r>
            <a:r>
              <a:rPr lang="de-DE" dirty="0" smtClean="0"/>
              <a:t>.*/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Was findet man damit nicht?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Aufgabe</a:t>
            </a:r>
            <a:br>
              <a:rPr lang="de-DE" dirty="0"/>
            </a:br>
            <a:r>
              <a:rPr lang="de-DE" dirty="0" smtClean="0"/>
              <a:t>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Sie heraus, ob die normierte Wortform </a:t>
            </a:r>
            <a:r>
              <a:rPr lang="de-DE" i="1" dirty="0" smtClean="0"/>
              <a:t>Blume</a:t>
            </a:r>
            <a:r>
              <a:rPr lang="de-DE" dirty="0" smtClean="0"/>
              <a:t> in einem Text aus dem Jahr 1543 zu finden ist!</a:t>
            </a:r>
          </a:p>
          <a:p>
            <a:r>
              <a:rPr lang="de-DE" dirty="0" smtClean="0"/>
              <a:t>Wenn ja, wie oft?  </a:t>
            </a:r>
          </a:p>
          <a:p>
            <a:pPr lvl="1"/>
            <a:r>
              <a:rPr lang="de-DE" dirty="0" smtClean="0"/>
              <a:t>passende Variablen wären </a:t>
            </a:r>
            <a:r>
              <a:rPr lang="de-DE" b="1" dirty="0" smtClean="0"/>
              <a:t>norm</a:t>
            </a:r>
            <a:r>
              <a:rPr lang="de-DE" dirty="0" smtClean="0"/>
              <a:t> und </a:t>
            </a:r>
            <a:r>
              <a:rPr lang="de-DE" b="1" dirty="0" err="1" smtClean="0"/>
              <a:t>meta</a:t>
            </a:r>
            <a:r>
              <a:rPr lang="de-DE" b="1" dirty="0" smtClean="0"/>
              <a:t>::</a:t>
            </a:r>
            <a:r>
              <a:rPr lang="de-DE" b="1" dirty="0" err="1" smtClean="0"/>
              <a:t>date</a:t>
            </a:r>
            <a:endParaRPr lang="de-DE" b="1" dirty="0" smtClean="0"/>
          </a:p>
          <a:p>
            <a:pPr lvl="1"/>
            <a:r>
              <a:rPr lang="de-DE" dirty="0" smtClean="0"/>
              <a:t>Verknüpfungszeichen </a:t>
            </a:r>
            <a:r>
              <a:rPr lang="de-DE" b="1" dirty="0" smtClean="0">
                <a:solidFill>
                  <a:srgbClr val="FF0000"/>
                </a:solidFill>
              </a:rPr>
              <a:t>&amp;</a:t>
            </a:r>
            <a:r>
              <a:rPr lang="de-DE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norm=/Blume/ </a:t>
            </a:r>
            <a:r>
              <a:rPr lang="de-DE" dirty="0" smtClean="0">
                <a:solidFill>
                  <a:srgbClr val="FF0000"/>
                </a:solidFill>
              </a:rPr>
              <a:t>&amp;</a:t>
            </a:r>
            <a:r>
              <a:rPr lang="de-DE" dirty="0" smtClean="0"/>
              <a:t> </a:t>
            </a:r>
            <a:r>
              <a:rPr lang="de-DE" dirty="0" err="1" smtClean="0"/>
              <a:t>meta</a:t>
            </a:r>
            <a:r>
              <a:rPr lang="de-DE" dirty="0" smtClean="0"/>
              <a:t>::</a:t>
            </a:r>
            <a:r>
              <a:rPr lang="de-DE" dirty="0" err="1" smtClean="0"/>
              <a:t>date</a:t>
            </a:r>
            <a:r>
              <a:rPr lang="de-DE" dirty="0" smtClean="0"/>
              <a:t>=/1543/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2 Treffer</a:t>
            </a:r>
          </a:p>
          <a:p>
            <a:pPr lvl="1"/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59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Interface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Startseite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korpling.german.hu-berlin.de/annis3-snapshot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"/>
          <a:stretch/>
        </p:blipFill>
        <p:spPr bwMode="auto">
          <a:xfrm>
            <a:off x="363835" y="1452612"/>
            <a:ext cx="8416330" cy="5000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21"/>
          <p:cNvSpPr txBox="1">
            <a:spLocks noChangeArrowheads="1"/>
          </p:cNvSpPr>
          <p:nvPr/>
        </p:nvSpPr>
        <p:spPr bwMode="auto">
          <a:xfrm>
            <a:off x="5508104" y="2339780"/>
            <a:ext cx="252028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Beispielanfragen für alle Korpora in ANNIS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4860034" y="2986111"/>
            <a:ext cx="648070" cy="3708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1"/>
          <p:cNvSpPr txBox="1">
            <a:spLocks noChangeArrowheads="1"/>
          </p:cNvSpPr>
          <p:nvPr/>
        </p:nvSpPr>
        <p:spPr bwMode="auto">
          <a:xfrm>
            <a:off x="2627782" y="4211988"/>
            <a:ext cx="208823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Liste aller Korpora in ANNIS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979712" y="4858319"/>
            <a:ext cx="648070" cy="3708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21"/>
          <p:cNvSpPr txBox="1">
            <a:spLocks noChangeArrowheads="1"/>
          </p:cNvSpPr>
          <p:nvPr/>
        </p:nvSpPr>
        <p:spPr bwMode="auto">
          <a:xfrm>
            <a:off x="4860034" y="1556792"/>
            <a:ext cx="208823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FF0000"/>
                </a:solidFill>
              </a:rPr>
              <a:t>2</a:t>
            </a:r>
            <a:r>
              <a:rPr lang="de-DE" dirty="0" smtClean="0">
                <a:solidFill>
                  <a:srgbClr val="FF0000"/>
                </a:solidFill>
              </a:rPr>
              <a:t> Reiter: Tutorial &amp; Beispielanfragen 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3923928" y="1904310"/>
            <a:ext cx="936106" cy="185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</a:t>
            </a:r>
            <a:br>
              <a:rPr lang="de-DE" dirty="0" smtClean="0"/>
            </a:br>
            <a:r>
              <a:rPr lang="de-DE" dirty="0" smtClean="0"/>
              <a:t>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2100"/>
            <a:ext cx="7874792" cy="4787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Die Trefferliste zeigt im Kontext nur die Annotationsebenen (Variablen) an, die auch genau in diesem Trefferkontext annotiert worden sind!</a:t>
            </a:r>
          </a:p>
          <a:p>
            <a:r>
              <a:rPr lang="de-DE" sz="2400" dirty="0" smtClean="0"/>
              <a:t>Schauen Sie in die Korpusmetadaten und Annotationsrichtlinien, um zu wissen, welche Annotationsebenen im Korpus vorhanden sind!</a:t>
            </a:r>
          </a:p>
          <a:p>
            <a:r>
              <a:rPr lang="de-DE" sz="2400" dirty="0" smtClean="0"/>
              <a:t>Nicht alle Dokumente in einem Korpus müssen die gleichen (Anzahl und Typ) Annotationsebenen besitzen!</a:t>
            </a: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Suche in ANNIS basiert auf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Variablen</a:t>
            </a:r>
            <a:r>
              <a:rPr lang="de-DE" dirty="0" smtClean="0"/>
              <a:t> (Annotationsebenen) und </a:t>
            </a:r>
            <a:r>
              <a:rPr lang="de-DE" dirty="0" smtClean="0">
                <a:solidFill>
                  <a:srgbClr val="FF0000"/>
                </a:solidFill>
              </a:rPr>
              <a:t>Werten</a:t>
            </a:r>
            <a:r>
              <a:rPr lang="de-DE" dirty="0" smtClean="0"/>
              <a:t> (Kategorien in den Annotationsebenen), z.B.:</a:t>
            </a:r>
          </a:p>
          <a:p>
            <a:pPr lvl="2"/>
            <a:r>
              <a:rPr lang="de-DE" dirty="0" smtClean="0"/>
              <a:t>Suche von </a:t>
            </a:r>
            <a:r>
              <a:rPr lang="de-DE" b="1" dirty="0" smtClean="0"/>
              <a:t>exakten Werten</a:t>
            </a:r>
            <a:r>
              <a:rPr lang="de-DE" dirty="0" smtClean="0"/>
              <a:t>, z.B</a:t>
            </a:r>
            <a:r>
              <a:rPr lang="de-DE" dirty="0"/>
              <a:t>.</a:t>
            </a:r>
            <a:r>
              <a:rPr lang="de-DE" dirty="0" smtClean="0"/>
              <a:t> pos=/ADJA/</a:t>
            </a:r>
          </a:p>
          <a:p>
            <a:pPr lvl="2"/>
            <a:r>
              <a:rPr lang="de-DE" dirty="0" smtClean="0"/>
              <a:t>Suche von </a:t>
            </a:r>
            <a:r>
              <a:rPr lang="de-DE" b="1" dirty="0" smtClean="0"/>
              <a:t>Mustern</a:t>
            </a:r>
            <a:r>
              <a:rPr lang="de-DE" dirty="0" smtClean="0"/>
              <a:t>, z.B. pos=/ADJ./</a:t>
            </a:r>
          </a:p>
          <a:p>
            <a:pPr lvl="1"/>
            <a:r>
              <a:rPr lang="de-DE" dirty="0" smtClean="0"/>
              <a:t>Variable-Wert-Paare könne in </a:t>
            </a:r>
            <a:r>
              <a:rPr lang="de-DE" dirty="0" smtClean="0">
                <a:solidFill>
                  <a:srgbClr val="FF0000"/>
                </a:solidFill>
              </a:rPr>
              <a:t>Relation</a:t>
            </a:r>
            <a:r>
              <a:rPr lang="de-DE" dirty="0" smtClean="0"/>
              <a:t> zu einander gesucht werden, z.B.:</a:t>
            </a:r>
          </a:p>
          <a:p>
            <a:pPr lvl="2"/>
            <a:r>
              <a:rPr lang="de-DE" dirty="0" smtClean="0"/>
              <a:t>Annotationen </a:t>
            </a:r>
            <a:r>
              <a:rPr lang="de-DE" b="1" dirty="0" smtClean="0"/>
              <a:t>überlappen</a:t>
            </a:r>
            <a:r>
              <a:rPr lang="de-DE" dirty="0" smtClean="0"/>
              <a:t> sich</a:t>
            </a:r>
          </a:p>
          <a:p>
            <a:pPr lvl="2"/>
            <a:r>
              <a:rPr lang="de-DE" dirty="0" smtClean="0"/>
              <a:t>Annotationen decken einen </a:t>
            </a:r>
            <a:r>
              <a:rPr lang="de-DE" b="1" dirty="0" smtClean="0"/>
              <a:t>identischen Bereich </a:t>
            </a:r>
            <a:r>
              <a:rPr lang="de-DE" dirty="0" smtClean="0"/>
              <a:t>ab</a:t>
            </a:r>
          </a:p>
          <a:p>
            <a:pPr lvl="1"/>
            <a:r>
              <a:rPr lang="de-DE" dirty="0" smtClean="0"/>
              <a:t>Variable-Wert-Paare können in Verbindung mit </a:t>
            </a:r>
            <a:r>
              <a:rPr lang="de-DE" dirty="0" smtClean="0">
                <a:solidFill>
                  <a:srgbClr val="FF0000"/>
                </a:solidFill>
              </a:rPr>
              <a:t>Metadaten</a:t>
            </a:r>
            <a:r>
              <a:rPr lang="de-DE" dirty="0" smtClean="0"/>
              <a:t> gesucht werden, z.B.:</a:t>
            </a:r>
          </a:p>
          <a:p>
            <a:pPr lvl="2"/>
            <a:r>
              <a:rPr lang="de-DE" dirty="0" smtClean="0"/>
              <a:t>pos=/ADJA/ &amp; </a:t>
            </a:r>
            <a:r>
              <a:rPr lang="de-DE" dirty="0" err="1" smtClean="0"/>
              <a:t>meta</a:t>
            </a:r>
            <a:r>
              <a:rPr lang="de-DE" dirty="0" smtClean="0"/>
              <a:t>::</a:t>
            </a:r>
            <a:r>
              <a:rPr lang="de-DE" dirty="0" err="1" smtClean="0"/>
              <a:t>date</a:t>
            </a:r>
            <a:r>
              <a:rPr lang="de-DE" dirty="0" smtClean="0"/>
              <a:t>=/1870/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wichtige</a:t>
            </a:r>
            <a:r>
              <a:rPr lang="de-DE" b="1" dirty="0" smtClean="0"/>
              <a:t> Operatoren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Mustersuche (VW-Paar)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44144"/>
          </a:xfrm>
        </p:spPr>
        <p:txBody>
          <a:bodyPr/>
          <a:lstStyle/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.</a:t>
            </a:r>
            <a:r>
              <a:rPr lang="de-DE" sz="2500" dirty="0" smtClean="0"/>
              <a:t>	Ein beliebiges Zeichen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?</a:t>
            </a:r>
            <a:r>
              <a:rPr lang="de-DE" sz="2500" dirty="0" smtClean="0"/>
              <a:t>	0 oder 1 Zeichen (des vorherigen Elementes)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*</a:t>
            </a:r>
            <a:r>
              <a:rPr lang="de-DE" sz="2500" dirty="0" smtClean="0"/>
              <a:t>	0 bis unendlich viele Zeichen (d. vorh. E.)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+</a:t>
            </a:r>
            <a:r>
              <a:rPr lang="de-DE" sz="2500" dirty="0" smtClean="0"/>
              <a:t>	1 bis unendlich viele Zeichen (d. vorh. E.)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\\</a:t>
            </a:r>
            <a:r>
              <a:rPr lang="de-DE" sz="2500" dirty="0" smtClean="0"/>
              <a:t>	wörtlich (folgendes Zeichen)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!</a:t>
            </a:r>
            <a:r>
              <a:rPr lang="de-DE" sz="2500" dirty="0" smtClean="0"/>
              <a:t>	nicht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[</a:t>
            </a:r>
            <a:r>
              <a:rPr lang="de-DE" sz="2500" dirty="0" err="1" smtClean="0"/>
              <a:t>abc</a:t>
            </a:r>
            <a:r>
              <a:rPr lang="de-DE" sz="2500" dirty="0" smtClean="0">
                <a:solidFill>
                  <a:srgbClr val="FF0000"/>
                </a:solidFill>
              </a:rPr>
              <a:t>]</a:t>
            </a:r>
            <a:r>
              <a:rPr lang="de-DE" sz="2500" dirty="0" smtClean="0"/>
              <a:t>	Menge (oder </a:t>
            </a:r>
            <a:r>
              <a:rPr lang="de-DE" sz="2500" dirty="0" smtClean="0">
                <a:solidFill>
                  <a:srgbClr val="FF0000"/>
                </a:solidFill>
              </a:rPr>
              <a:t>[^</a:t>
            </a:r>
            <a:r>
              <a:rPr lang="de-DE" sz="2500" dirty="0" err="1" smtClean="0"/>
              <a:t>abc</a:t>
            </a:r>
            <a:r>
              <a:rPr lang="de-DE" sz="2500" dirty="0" smtClean="0">
                <a:solidFill>
                  <a:srgbClr val="FF0000"/>
                </a:solidFill>
              </a:rPr>
              <a:t>]</a:t>
            </a:r>
            <a:r>
              <a:rPr lang="de-DE" sz="2500" dirty="0" smtClean="0"/>
              <a:t>=alles außer </a:t>
            </a:r>
            <a:r>
              <a:rPr lang="de-DE" sz="2500" dirty="0" err="1" smtClean="0"/>
              <a:t>abc</a:t>
            </a:r>
            <a:r>
              <a:rPr lang="de-DE" sz="2500" dirty="0" smtClean="0"/>
              <a:t>)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(</a:t>
            </a:r>
            <a:r>
              <a:rPr lang="de-DE" sz="2500" dirty="0" err="1" smtClean="0"/>
              <a:t>a</a:t>
            </a:r>
            <a:r>
              <a:rPr lang="de-DE" sz="2500" dirty="0" err="1" smtClean="0">
                <a:solidFill>
                  <a:srgbClr val="FF0000"/>
                </a:solidFill>
              </a:rPr>
              <a:t>|</a:t>
            </a:r>
            <a:r>
              <a:rPr lang="de-DE" sz="2500" dirty="0" err="1" smtClean="0"/>
              <a:t>b</a:t>
            </a:r>
            <a:r>
              <a:rPr lang="de-DE" sz="2500" dirty="0" smtClean="0">
                <a:solidFill>
                  <a:srgbClr val="FF0000"/>
                </a:solidFill>
              </a:rPr>
              <a:t>)</a:t>
            </a:r>
            <a:r>
              <a:rPr lang="de-DE" sz="2500" dirty="0" smtClean="0"/>
              <a:t>	a oder b (auch: </a:t>
            </a:r>
            <a:r>
              <a:rPr lang="de-DE" sz="2500" dirty="0" smtClean="0">
                <a:solidFill>
                  <a:srgbClr val="FF0000"/>
                </a:solidFill>
              </a:rPr>
              <a:t>[</a:t>
            </a:r>
            <a:r>
              <a:rPr lang="de-DE" sz="2500" dirty="0" smtClean="0"/>
              <a:t>ab</a:t>
            </a:r>
            <a:r>
              <a:rPr lang="de-DE" sz="2500" dirty="0" smtClean="0">
                <a:solidFill>
                  <a:srgbClr val="FF0000"/>
                </a:solidFill>
              </a:rPr>
              <a:t>]</a:t>
            </a:r>
            <a:r>
              <a:rPr lang="de-DE" sz="2500" dirty="0" smtClean="0"/>
              <a:t>)</a:t>
            </a:r>
          </a:p>
          <a:p>
            <a:pPr marL="0" indent="0">
              <a:buNone/>
            </a:pPr>
            <a:r>
              <a:rPr lang="de-DE" sz="2500" dirty="0" smtClean="0"/>
              <a:t>a</a:t>
            </a:r>
            <a:r>
              <a:rPr lang="de-DE" sz="2500" dirty="0" smtClean="0">
                <a:solidFill>
                  <a:srgbClr val="FF0000"/>
                </a:solidFill>
              </a:rPr>
              <a:t>{</a:t>
            </a:r>
            <a:r>
              <a:rPr lang="de-DE" sz="2500" dirty="0" smtClean="0"/>
              <a:t>2</a:t>
            </a:r>
            <a:r>
              <a:rPr lang="de-DE" sz="2500" dirty="0" smtClean="0">
                <a:solidFill>
                  <a:srgbClr val="FF0000"/>
                </a:solidFill>
              </a:rPr>
              <a:t>,</a:t>
            </a:r>
            <a:r>
              <a:rPr lang="de-DE" sz="2500" dirty="0" smtClean="0"/>
              <a:t>3</a:t>
            </a:r>
            <a:r>
              <a:rPr lang="de-DE" sz="2500" dirty="0" smtClean="0">
                <a:solidFill>
                  <a:srgbClr val="FF0000"/>
                </a:solidFill>
              </a:rPr>
              <a:t>}</a:t>
            </a:r>
            <a:r>
              <a:rPr lang="de-DE" sz="2500" dirty="0" smtClean="0"/>
              <a:t>	a 2 bis 3mal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F516-6122-4432-A06C-C71769CEAADF}" type="slidenum">
              <a:rPr lang="de-DE" smtClean="0"/>
              <a:t>63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60" y="5157192"/>
            <a:ext cx="2322320" cy="1172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7506264" y="5188651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8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wichtige</a:t>
            </a:r>
            <a:r>
              <a:rPr lang="de-DE" b="1" dirty="0" smtClean="0"/>
              <a:t> Relationen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zwischen VW-Paaren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44144"/>
          </a:xfrm>
        </p:spPr>
        <p:txBody>
          <a:bodyPr/>
          <a:lstStyle/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.</a:t>
            </a:r>
            <a:r>
              <a:rPr lang="de-DE" sz="2500" dirty="0" smtClean="0"/>
              <a:t>	Direkte Präzedenz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.*</a:t>
            </a:r>
            <a:r>
              <a:rPr lang="de-DE" sz="2500" dirty="0" smtClean="0"/>
              <a:t>	Indirekte Präzedenz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_=_</a:t>
            </a:r>
            <a:r>
              <a:rPr lang="de-DE" sz="2500" dirty="0" smtClean="0"/>
              <a:t>	Identische Abdeckung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_i_</a:t>
            </a:r>
            <a:r>
              <a:rPr lang="de-DE" sz="2500" dirty="0" smtClean="0"/>
              <a:t>	Inklusion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_o_</a:t>
            </a:r>
            <a:r>
              <a:rPr lang="de-DE" sz="2500" dirty="0" smtClean="0"/>
              <a:t>	Überlappung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_l_</a:t>
            </a:r>
            <a:r>
              <a:rPr lang="de-DE" sz="2500" dirty="0" smtClean="0"/>
              <a:t>	linksseitige Überlappung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FF0000"/>
                </a:solidFill>
              </a:rPr>
              <a:t>_r_</a:t>
            </a:r>
            <a:r>
              <a:rPr lang="de-DE" sz="2500" dirty="0" smtClean="0"/>
              <a:t>	rechtsseitige Überlappung</a:t>
            </a:r>
          </a:p>
          <a:p>
            <a:pPr marL="0" indent="0">
              <a:buNone/>
            </a:pPr>
            <a:endParaRPr lang="de-DE" sz="25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F516-6122-4432-A06C-C71769CEAADF}" type="slidenum">
              <a:rPr lang="de-DE" smtClean="0"/>
              <a:t>64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60" y="5157192"/>
            <a:ext cx="2322320" cy="1172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6570160" y="5491171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Interface Export</a:t>
            </a:r>
          </a:p>
          <a:p>
            <a:r>
              <a:rPr lang="de-DE" dirty="0" smtClean="0"/>
              <a:t>Interface </a:t>
            </a:r>
            <a:r>
              <a:rPr lang="de-DE" dirty="0" err="1" smtClean="0"/>
              <a:t>Frequency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9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/>
          </a:p>
          <a:p>
            <a:pPr marL="0" indent="0" algn="ctr">
              <a:buNone/>
            </a:pPr>
            <a:r>
              <a:rPr lang="de-DE" sz="4400" dirty="0" smtClean="0"/>
              <a:t>Interface</a:t>
            </a:r>
          </a:p>
          <a:p>
            <a:pPr marL="0" indent="0" algn="ctr">
              <a:buNone/>
            </a:pPr>
            <a:r>
              <a:rPr lang="de-DE" dirty="0" smtClean="0"/>
              <a:t>Export, Frequenzanalyse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4715"/>
            <a:ext cx="6107728" cy="4582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Export von Treffern</a:t>
            </a:r>
            <a:endParaRPr lang="de-DE" dirty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629F7D-08DF-4A4A-BDCF-1839DBEF8786}" type="slidenum">
              <a:rPr lang="de-DE" smtClean="0"/>
              <a:pPr/>
              <a:t>68</a:t>
            </a:fld>
            <a:endParaRPr lang="de-DE" smtClean="0"/>
          </a:p>
        </p:txBody>
      </p:sp>
      <p:grpSp>
        <p:nvGrpSpPr>
          <p:cNvPr id="17" name="Gruppieren 1"/>
          <p:cNvGrpSpPr>
            <a:grpSpLocks/>
          </p:cNvGrpSpPr>
          <p:nvPr/>
        </p:nvGrpSpPr>
        <p:grpSpPr bwMode="auto">
          <a:xfrm>
            <a:off x="6444208" y="3030588"/>
            <a:ext cx="2376264" cy="1805473"/>
            <a:chOff x="2301120" y="1476937"/>
            <a:chExt cx="4254970" cy="1770564"/>
          </a:xfrm>
        </p:grpSpPr>
        <p:cxnSp>
          <p:nvCxnSpPr>
            <p:cNvPr id="18" name="Gerade Verbindung mit Pfeil 17"/>
            <p:cNvCxnSpPr/>
            <p:nvPr/>
          </p:nvCxnSpPr>
          <p:spPr>
            <a:xfrm flipH="1" flipV="1">
              <a:off x="2301120" y="1476937"/>
              <a:ext cx="2495542" cy="4085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7"/>
            <p:cNvSpPr txBox="1">
              <a:spLocks noChangeArrowheads="1"/>
            </p:cNvSpPr>
            <p:nvPr/>
          </p:nvSpPr>
          <p:spPr bwMode="auto">
            <a:xfrm>
              <a:off x="2571296" y="1798737"/>
              <a:ext cx="3984794" cy="1448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solidFill>
                    <a:srgbClr val="FF0000"/>
                  </a:solidFill>
                </a:rPr>
                <a:t>Auswahl</a:t>
              </a:r>
            </a:p>
            <a:p>
              <a:pPr eaLnBrk="1" hangingPunct="1"/>
              <a:r>
                <a:rPr lang="de-DE" dirty="0" smtClean="0">
                  <a:solidFill>
                    <a:srgbClr val="FF0000"/>
                  </a:solidFill>
                </a:rPr>
                <a:t>Typ des Exports</a:t>
              </a:r>
            </a:p>
            <a:p>
              <a:pPr eaLnBrk="1" hangingPunct="1"/>
              <a:r>
                <a:rPr lang="de-DE" dirty="0" smtClean="0">
                  <a:solidFill>
                    <a:srgbClr val="FF0000"/>
                  </a:solidFill>
                </a:rPr>
                <a:t>Format</a:t>
              </a:r>
            </a:p>
            <a:p>
              <a:pPr eaLnBrk="1" hangingPunct="1"/>
              <a:r>
                <a:rPr lang="de-DE" dirty="0" smtClean="0">
                  <a:solidFill>
                    <a:srgbClr val="FF0000"/>
                  </a:solidFill>
                </a:rPr>
                <a:t>Treffer-Kontext </a:t>
              </a:r>
            </a:p>
            <a:p>
              <a:pPr eaLnBrk="1" hangingPunct="1"/>
              <a:r>
                <a:rPr lang="de-DE" dirty="0" smtClean="0">
                  <a:solidFill>
                    <a:srgbClr val="FF0000"/>
                  </a:solidFill>
                </a:rPr>
                <a:t>Annotationsebenen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13" name="Gerade Verbindung mit Pfeil 12"/>
          <p:cNvCxnSpPr>
            <a:stCxn id="14" idx="1"/>
          </p:cNvCxnSpPr>
          <p:nvPr/>
        </p:nvCxnSpPr>
        <p:spPr>
          <a:xfrm flipH="1" flipV="1">
            <a:off x="3563888" y="4166055"/>
            <a:ext cx="504056" cy="385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21"/>
          <p:cNvSpPr txBox="1">
            <a:spLocks noChangeArrowheads="1"/>
          </p:cNvSpPr>
          <p:nvPr/>
        </p:nvSpPr>
        <p:spPr bwMode="auto">
          <a:xfrm>
            <a:off x="4067944" y="4366845"/>
            <a:ext cx="242315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Funktion unter „</a:t>
            </a:r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 smtClean="0">
                <a:solidFill>
                  <a:srgbClr val="FF0000"/>
                </a:solidFill>
              </a:rPr>
              <a:t>ore“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1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Interface</a:t>
            </a:r>
            <a:br>
              <a:rPr lang="de-DE" dirty="0"/>
            </a:br>
            <a:r>
              <a:rPr lang="de-DE" dirty="0"/>
              <a:t>Export von Treffern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69</a:t>
            </a:fld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5620"/>
            <a:ext cx="7113688" cy="4193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5796136" y="3195103"/>
            <a:ext cx="504056" cy="586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21"/>
          <p:cNvSpPr txBox="1">
            <a:spLocks noChangeArrowheads="1"/>
          </p:cNvSpPr>
          <p:nvPr/>
        </p:nvSpPr>
        <p:spPr bwMode="auto">
          <a:xfrm>
            <a:off x="6084168" y="3429000"/>
            <a:ext cx="164617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Hilfestellung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8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Interface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Tutorial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" y="1561058"/>
            <a:ext cx="8133238" cy="489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4860034" y="1907540"/>
            <a:ext cx="252028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Verschiedene Kapitel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211964" y="2276833"/>
            <a:ext cx="648070" cy="3708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21"/>
          <p:cNvSpPr txBox="1">
            <a:spLocks noChangeArrowheads="1"/>
          </p:cNvSpPr>
          <p:nvPr/>
        </p:nvSpPr>
        <p:spPr bwMode="auto">
          <a:xfrm>
            <a:off x="4572000" y="5589240"/>
            <a:ext cx="252028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Nicht-aktiver Reiter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923930" y="5958533"/>
            <a:ext cx="648070" cy="3708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7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Export von Treffern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Text-</a:t>
            </a:r>
            <a:r>
              <a:rPr lang="de-DE" sz="2000" dirty="0" err="1" smtClean="0"/>
              <a:t>Exporter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000" dirty="0" err="1" smtClean="0"/>
              <a:t>Grid-Exporter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CVS-</a:t>
            </a:r>
            <a:r>
              <a:rPr lang="de-DE" sz="2000" dirty="0" err="1" smtClean="0"/>
              <a:t>Exporter</a:t>
            </a:r>
            <a:endParaRPr lang="de-DE" sz="20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70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29602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0" y="3454896"/>
            <a:ext cx="6934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67"/>
          <a:stretch/>
        </p:blipFill>
        <p:spPr bwMode="auto">
          <a:xfrm>
            <a:off x="518120" y="4624180"/>
            <a:ext cx="6724650" cy="69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Interface</a:t>
            </a:r>
            <a:br>
              <a:rPr lang="de-DE" dirty="0"/>
            </a:br>
            <a:r>
              <a:rPr lang="de-DE" dirty="0"/>
              <a:t>Export von Treffern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/>
              <a:t>Wekaexporter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71</a:t>
            </a:fld>
            <a:endParaRPr lang="de-D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6724650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7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824"/>
            <a:ext cx="8498878" cy="4632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err="1" smtClean="0"/>
              <a:t>Frequency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72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2267744" y="3987191"/>
            <a:ext cx="504056" cy="586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2555776" y="4221088"/>
            <a:ext cx="164617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unter „More“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323528" y="2420888"/>
            <a:ext cx="259228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 bereits gestellt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5940152" y="5509541"/>
            <a:ext cx="144016" cy="511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21"/>
          <p:cNvSpPr txBox="1">
            <a:spLocks noChangeArrowheads="1"/>
          </p:cNvSpPr>
          <p:nvPr/>
        </p:nvSpPr>
        <p:spPr bwMode="auto">
          <a:xfrm>
            <a:off x="5004048" y="5291916"/>
            <a:ext cx="3384376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Start der </a:t>
            </a:r>
            <a:r>
              <a:rPr lang="de-DE" dirty="0" err="1" smtClean="0">
                <a:solidFill>
                  <a:srgbClr val="FF0000"/>
                </a:solidFill>
              </a:rPr>
              <a:t>Frequency</a:t>
            </a:r>
            <a:r>
              <a:rPr lang="de-DE" dirty="0" smtClean="0">
                <a:solidFill>
                  <a:srgbClr val="FF0000"/>
                </a:solidFill>
              </a:rPr>
              <a:t> Analysis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21"/>
          <p:cNvSpPr txBox="1">
            <a:spLocks noChangeArrowheads="1"/>
          </p:cNvSpPr>
          <p:nvPr/>
        </p:nvSpPr>
        <p:spPr bwMode="auto">
          <a:xfrm>
            <a:off x="4412000" y="3212976"/>
            <a:ext cx="455248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Beispiel: Finden aller Wortformen (</a:t>
            </a:r>
            <a:r>
              <a:rPr lang="de-DE" dirty="0" err="1" smtClean="0">
                <a:solidFill>
                  <a:srgbClr val="FF0000"/>
                </a:solidFill>
              </a:rPr>
              <a:t>dipl</a:t>
            </a:r>
            <a:r>
              <a:rPr lang="de-DE" dirty="0" smtClean="0">
                <a:solidFill>
                  <a:srgbClr val="FF0000"/>
                </a:solidFill>
              </a:rPr>
              <a:t>), die als PRELS (pos) annotiert worden sind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746"/>
            <a:ext cx="8517928" cy="4613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err="1" smtClean="0"/>
              <a:t>Frequency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73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2925826" y="3933056"/>
            <a:ext cx="360040" cy="419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21"/>
          <p:cNvSpPr txBox="1">
            <a:spLocks noChangeArrowheads="1"/>
          </p:cNvSpPr>
          <p:nvPr/>
        </p:nvSpPr>
        <p:spPr bwMode="auto">
          <a:xfrm>
            <a:off x="1701690" y="4293096"/>
            <a:ext cx="164617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Vorkommen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323528" y="2420888"/>
            <a:ext cx="259228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 bereits gestellt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5940152" y="5157192"/>
            <a:ext cx="144016" cy="511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21"/>
          <p:cNvSpPr txBox="1">
            <a:spLocks noChangeArrowheads="1"/>
          </p:cNvSpPr>
          <p:nvPr/>
        </p:nvSpPr>
        <p:spPr bwMode="auto">
          <a:xfrm>
            <a:off x="4355976" y="4509120"/>
            <a:ext cx="338437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Liste der Frequenzanalyse</a:t>
            </a:r>
          </a:p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Download als </a:t>
            </a:r>
            <a:r>
              <a:rPr lang="de-DE" dirty="0" err="1" smtClean="0">
                <a:solidFill>
                  <a:srgbClr val="FF0000"/>
                </a:solidFill>
              </a:rPr>
              <a:t>cvs</a:t>
            </a:r>
            <a:r>
              <a:rPr lang="de-DE" dirty="0" smtClean="0">
                <a:solidFill>
                  <a:srgbClr val="FF0000"/>
                </a:solidFill>
              </a:rPr>
              <a:t> möglich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7740352" y="4643704"/>
            <a:ext cx="360040" cy="255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21"/>
          <p:cNvSpPr txBox="1">
            <a:spLocks noChangeArrowheads="1"/>
          </p:cNvSpPr>
          <p:nvPr/>
        </p:nvSpPr>
        <p:spPr bwMode="auto">
          <a:xfrm>
            <a:off x="4412000" y="2348880"/>
            <a:ext cx="4552488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Beispiel: Finden aller Wortformen (</a:t>
            </a:r>
            <a:r>
              <a:rPr lang="de-DE" dirty="0" err="1" smtClean="0">
                <a:solidFill>
                  <a:srgbClr val="FF0000"/>
                </a:solidFill>
              </a:rPr>
              <a:t>dipl</a:t>
            </a:r>
            <a:r>
              <a:rPr lang="de-DE" dirty="0" smtClean="0">
                <a:solidFill>
                  <a:srgbClr val="FF0000"/>
                </a:solidFill>
              </a:rPr>
              <a:t>), die als PRELS (pos) annotiert worden sind, </a:t>
            </a:r>
          </a:p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+ Angabe über die Häufigkeit (Vorkommen) der Kombination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7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87" y="4077072"/>
            <a:ext cx="2048538" cy="2222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0"/>
          <a:stretch/>
        </p:blipFill>
        <p:spPr bwMode="auto">
          <a:xfrm>
            <a:off x="611560" y="1449132"/>
            <a:ext cx="3133682" cy="486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Interface</a:t>
            </a:r>
            <a:br>
              <a:rPr lang="de-DE" dirty="0" smtClean="0"/>
            </a:br>
            <a:r>
              <a:rPr lang="de-DE" dirty="0" smtClean="0"/>
              <a:t>Query-Fenster</a:t>
            </a:r>
            <a:endParaRPr lang="de-DE" dirty="0"/>
          </a:p>
        </p:txBody>
      </p:sp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014672-5873-443D-B8D8-39D29B7BE3F4}" type="slidenum">
              <a:rPr lang="de-DE" smtClean="0"/>
              <a:pPr/>
              <a:t>8</a:t>
            </a:fld>
            <a:endParaRPr lang="de-DE" dirty="0" smtClean="0"/>
          </a:p>
        </p:txBody>
      </p:sp>
      <p:sp>
        <p:nvSpPr>
          <p:cNvPr id="20" name="Textfeld 21"/>
          <p:cNvSpPr txBox="1">
            <a:spLocks noChangeArrowheads="1"/>
          </p:cNvSpPr>
          <p:nvPr/>
        </p:nvSpPr>
        <p:spPr bwMode="auto">
          <a:xfrm>
            <a:off x="4317424" y="2348880"/>
            <a:ext cx="2237343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 eingeben und Anfrage </a:t>
            </a:r>
            <a:r>
              <a:rPr lang="de-DE" dirty="0">
                <a:solidFill>
                  <a:srgbClr val="FF0000"/>
                </a:solidFill>
              </a:rPr>
              <a:t>starten </a:t>
            </a:r>
            <a:r>
              <a:rPr lang="de-DE" dirty="0" smtClean="0">
                <a:solidFill>
                  <a:srgbClr val="FF0000"/>
                </a:solidFill>
              </a:rPr>
              <a:t>mit STRG </a:t>
            </a:r>
            <a:r>
              <a:rPr lang="de-DE" dirty="0">
                <a:solidFill>
                  <a:srgbClr val="FF0000"/>
                </a:solidFill>
              </a:rPr>
              <a:t>+ </a:t>
            </a:r>
            <a:r>
              <a:rPr lang="de-DE" dirty="0" smtClean="0">
                <a:solidFill>
                  <a:srgbClr val="FF0000"/>
                </a:solidFill>
              </a:rPr>
              <a:t>Enter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20"/>
          <p:cNvCxnSpPr>
            <a:stCxn id="20" idx="1"/>
          </p:cNvCxnSpPr>
          <p:nvPr/>
        </p:nvCxnSpPr>
        <p:spPr>
          <a:xfrm flipH="1">
            <a:off x="2638380" y="2810545"/>
            <a:ext cx="16790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1"/>
          <p:cNvSpPr txBox="1">
            <a:spLocks noChangeArrowheads="1"/>
          </p:cNvSpPr>
          <p:nvPr/>
        </p:nvSpPr>
        <p:spPr bwMode="auto">
          <a:xfrm>
            <a:off x="3098359" y="4726724"/>
            <a:ext cx="2337737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FF0000"/>
                </a:solidFill>
              </a:rPr>
              <a:t>Korpusliste</a:t>
            </a:r>
            <a:endParaRPr lang="de-DE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de-DE" dirty="0">
                <a:solidFill>
                  <a:srgbClr val="FF0000"/>
                </a:solidFill>
              </a:rPr>
              <a:t>Auswahl per </a:t>
            </a:r>
            <a:r>
              <a:rPr lang="de-DE" dirty="0" smtClean="0">
                <a:solidFill>
                  <a:srgbClr val="FF0000"/>
                </a:solidFill>
              </a:rPr>
              <a:t>Klick dann blau hinterlegt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mit Pfeil 23"/>
          <p:cNvCxnSpPr>
            <a:stCxn id="23" idx="1"/>
          </p:cNvCxnSpPr>
          <p:nvPr/>
        </p:nvCxnSpPr>
        <p:spPr>
          <a:xfrm flipH="1">
            <a:off x="2178401" y="5188389"/>
            <a:ext cx="919958" cy="1128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26" name="Textfeld 21"/>
          <p:cNvSpPr txBox="1">
            <a:spLocks noChangeArrowheads="1"/>
          </p:cNvSpPr>
          <p:nvPr/>
        </p:nvSpPr>
        <p:spPr bwMode="auto">
          <a:xfrm>
            <a:off x="5292080" y="1654348"/>
            <a:ext cx="331236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</a:rPr>
              <a:t>Anfrage auch über Query </a:t>
            </a:r>
            <a:r>
              <a:rPr lang="de-DE" dirty="0" err="1" smtClean="0">
                <a:solidFill>
                  <a:srgbClr val="FF0000"/>
                </a:solidFill>
              </a:rPr>
              <a:t>Builder</a:t>
            </a:r>
            <a:r>
              <a:rPr lang="de-DE" dirty="0" smtClean="0">
                <a:solidFill>
                  <a:srgbClr val="FF0000"/>
                </a:solidFill>
              </a:rPr>
              <a:t> bauen (Anhang)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3563888" y="2101301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ANNIS Query Language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oder: Wie sage ich ANNIS, was ich suche?</a:t>
            </a:r>
          </a:p>
          <a:p>
            <a:r>
              <a:rPr lang="de-DE" dirty="0" smtClean="0"/>
              <a:t>für die Suche nach Annotationen gelten zwei Prinzipien:</a:t>
            </a:r>
          </a:p>
          <a:p>
            <a:pPr lvl="1"/>
            <a:r>
              <a:rPr lang="de-DE" dirty="0" smtClean="0"/>
              <a:t>Variable-Wert-Paar (</a:t>
            </a:r>
            <a:r>
              <a:rPr lang="de-DE" dirty="0"/>
              <a:t>V</a:t>
            </a:r>
            <a:r>
              <a:rPr lang="de-DE" dirty="0" smtClean="0"/>
              <a:t>W-Paar)</a:t>
            </a:r>
          </a:p>
          <a:p>
            <a:pPr lvl="1"/>
            <a:r>
              <a:rPr lang="de-DE" dirty="0" smtClean="0"/>
              <a:t>Relationen zwischen </a:t>
            </a:r>
            <a:r>
              <a:rPr lang="de-DE" dirty="0"/>
              <a:t>V</a:t>
            </a:r>
            <a:r>
              <a:rPr lang="de-DE" dirty="0" smtClean="0"/>
              <a:t>W-Paaren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83-1A4B-4001-AFD1-B874891ADCA0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08112" cy="1008112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ANNIS Tutorial mit historischen Korpora (RIDGES Herbology)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Microsoft Office PowerPoint</Application>
  <PresentationFormat>Bildschirmpräsentation (4:3)</PresentationFormat>
  <Paragraphs>496</Paragraphs>
  <Slides>73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75" baseType="lpstr">
      <vt:lpstr>Larissa</vt:lpstr>
      <vt:lpstr>Dokument</vt:lpstr>
      <vt:lpstr>ANNIS Einführung RIDGES Herbology 4.1</vt:lpstr>
      <vt:lpstr>Korpus  RIDGES Herbology</vt:lpstr>
      <vt:lpstr>ANNIS Such- und Visualisierungstool</vt:lpstr>
      <vt:lpstr>https://korpling.german.hu-berlin.de/annis3-snapshot/</vt:lpstr>
      <vt:lpstr>PowerPoint-Präsentation</vt:lpstr>
      <vt:lpstr>Interface Startseite</vt:lpstr>
      <vt:lpstr>Interface Tutorial</vt:lpstr>
      <vt:lpstr>Interface Query-Fenster</vt:lpstr>
      <vt:lpstr>ANNIS Query Language</vt:lpstr>
      <vt:lpstr>PowerPoint-Präsentation</vt:lpstr>
      <vt:lpstr>PowerPoint-Präsentation</vt:lpstr>
      <vt:lpstr>Interface  Suchanfrage</vt:lpstr>
      <vt:lpstr>Interface Fehler in der Suchanfrage</vt:lpstr>
      <vt:lpstr>Variable-Wert-Paar dipl= /kraut/</vt:lpstr>
      <vt:lpstr>PowerPoint-Präsentation</vt:lpstr>
      <vt:lpstr>Interface Treffer</vt:lpstr>
      <vt:lpstr>Interface Visualisierung</vt:lpstr>
      <vt:lpstr>Interface Metadaten</vt:lpstr>
      <vt:lpstr>Interface Korpusmetadaten</vt:lpstr>
      <vt:lpstr>Interface  Korpusmetadaten II</vt:lpstr>
      <vt:lpstr>Interface Dokumentmetadaten</vt:lpstr>
      <vt:lpstr>Interface Suchverlauf der Anfragen</vt:lpstr>
      <vt:lpstr>Interface Anfrage Optionen</vt:lpstr>
      <vt:lpstr>Prinzip I: Variable-Wert-Paar</vt:lpstr>
      <vt:lpstr>PowerPoint-Präsentation</vt:lpstr>
      <vt:lpstr>Historische Texte</vt:lpstr>
      <vt:lpstr>Aufgabe Schreibvarianten </vt:lpstr>
      <vt:lpstr>Aufgabe Schreibvarianten </vt:lpstr>
      <vt:lpstr>Normalisierung</vt:lpstr>
      <vt:lpstr>Aufgabe Normalisierung</vt:lpstr>
      <vt:lpstr>Aufgabe Normalisierung</vt:lpstr>
      <vt:lpstr>Operatoren für die Mustersuche</vt:lpstr>
      <vt:lpstr>Aufgabe Operatoren</vt:lpstr>
      <vt:lpstr>Aufgabe Wortart</vt:lpstr>
      <vt:lpstr>Aufgabe Wortart</vt:lpstr>
      <vt:lpstr>Aufgabe Wortarten</vt:lpstr>
      <vt:lpstr>Aufgabe Wortarten</vt:lpstr>
      <vt:lpstr>Aufgabe Suchen von Annotationsebenen</vt:lpstr>
      <vt:lpstr>Aufgabe Suchen von Annotationsebenen</vt:lpstr>
      <vt:lpstr>Aufgabe Kombinierte Suche</vt:lpstr>
      <vt:lpstr>Aufgabe Kombinierte Suche</vt:lpstr>
      <vt:lpstr>Prinzip II: Relationen</vt:lpstr>
      <vt:lpstr>Aufgabe Kombinierte Suche</vt:lpstr>
      <vt:lpstr>Syntax-Highlighting</vt:lpstr>
      <vt:lpstr>Aufgabe Überlappung</vt:lpstr>
      <vt:lpstr>Aufgabe Überlappung</vt:lpstr>
      <vt:lpstr>Aufgabe Identität</vt:lpstr>
      <vt:lpstr>Aufgabe Identität</vt:lpstr>
      <vt:lpstr>Aufgabe Direkte Präzedenz</vt:lpstr>
      <vt:lpstr>Aufgabe Direkte Präzedenz</vt:lpstr>
      <vt:lpstr>Aufgabe Indirekte Präzedenz</vt:lpstr>
      <vt:lpstr>Aufgabe Indirekte Präzedenz</vt:lpstr>
      <vt:lpstr>Aufgabe Abfolgen</vt:lpstr>
      <vt:lpstr>Aufgabe Abfolgen</vt:lpstr>
      <vt:lpstr>Aufgabe Abfolgen</vt:lpstr>
      <vt:lpstr>Aufgabe Identität</vt:lpstr>
      <vt:lpstr>Aufgabe Identität</vt:lpstr>
      <vt:lpstr>Aufgabe Identität</vt:lpstr>
      <vt:lpstr>Aufgabe Metadaten</vt:lpstr>
      <vt:lpstr>Aufgabe Metadaten</vt:lpstr>
      <vt:lpstr>Tipps</vt:lpstr>
      <vt:lpstr>Zusammenfassung</vt:lpstr>
      <vt:lpstr>wichtige Operatoren für Mustersuche (VW-Paar)</vt:lpstr>
      <vt:lpstr>wichtige Relationen  zwischen VW-Paaren</vt:lpstr>
      <vt:lpstr>PowerPoint-Präsentation</vt:lpstr>
      <vt:lpstr>Anhang</vt:lpstr>
      <vt:lpstr>PowerPoint-Präsentation</vt:lpstr>
      <vt:lpstr>Interface Export von Treffern</vt:lpstr>
      <vt:lpstr>Interface Export von Treffern</vt:lpstr>
      <vt:lpstr>Interface Export von Treffern</vt:lpstr>
      <vt:lpstr>Interface Export von Treffern</vt:lpstr>
      <vt:lpstr>Interface Frequency Analysis</vt:lpstr>
      <vt:lpstr>Interface Frequency 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</dc:creator>
  <cp:lastModifiedBy>carolin</cp:lastModifiedBy>
  <cp:revision>328</cp:revision>
  <cp:lastPrinted>2015-05-08T06:54:01Z</cp:lastPrinted>
  <dcterms:created xsi:type="dcterms:W3CDTF">2015-04-29T14:43:05Z</dcterms:created>
  <dcterms:modified xsi:type="dcterms:W3CDTF">2015-05-08T11:22:32Z</dcterms:modified>
</cp:coreProperties>
</file>